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7" r:id="rId1"/>
  </p:sldMasterIdLst>
  <p:notesMasterIdLst>
    <p:notesMasterId r:id="rId30"/>
  </p:notesMasterIdLst>
  <p:handoutMasterIdLst>
    <p:handoutMasterId r:id="rId31"/>
  </p:handoutMasterIdLst>
  <p:sldIdLst>
    <p:sldId id="259" r:id="rId2"/>
    <p:sldId id="261" r:id="rId3"/>
    <p:sldId id="263" r:id="rId4"/>
    <p:sldId id="265" r:id="rId5"/>
    <p:sldId id="266" r:id="rId6"/>
    <p:sldId id="267" r:id="rId7"/>
    <p:sldId id="268" r:id="rId8"/>
    <p:sldId id="269" r:id="rId9"/>
    <p:sldId id="270" r:id="rId10"/>
    <p:sldId id="271" r:id="rId11"/>
    <p:sldId id="272" r:id="rId12"/>
    <p:sldId id="273" r:id="rId13"/>
    <p:sldId id="274" r:id="rId14"/>
    <p:sldId id="275" r:id="rId15"/>
    <p:sldId id="276" r:id="rId16"/>
    <p:sldId id="277" r:id="rId17"/>
    <p:sldId id="278" r:id="rId18"/>
    <p:sldId id="279" r:id="rId19"/>
    <p:sldId id="280" r:id="rId20"/>
    <p:sldId id="281" r:id="rId21"/>
    <p:sldId id="282" r:id="rId22"/>
    <p:sldId id="283" r:id="rId23"/>
    <p:sldId id="284" r:id="rId24"/>
    <p:sldId id="285" r:id="rId25"/>
    <p:sldId id="286" r:id="rId26"/>
    <p:sldId id="287" r:id="rId27"/>
    <p:sldId id="288" r:id="rId28"/>
    <p:sldId id="28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mily Giles" initials="EG" lastIdx="4" clrIdx="0"/>
  <p:cmAuthor id="2" name="Sarah de Souza-Ingle" initials="SdS" lastIdx="5" clrIdx="1"/>
  <p:cmAuthor id="3" name="Sally Martin" initials="SM" lastIdx="7" clrIdx="2"/>
  <p:cmAuthor id="4" name="Andy Martin" initials="AB" lastIdx="4" clrIdx="3">
    <p:extLst>
      <p:ext uri="{19B8F6BF-5375-455C-9EA6-DF929625EA0E}">
        <p15:presenceInfo xmlns:p15="http://schemas.microsoft.com/office/powerpoint/2012/main" userId="Andy Marti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964" autoAdjust="0"/>
    <p:restoredTop sz="76146" autoAdjust="0"/>
  </p:normalViewPr>
  <p:slideViewPr>
    <p:cSldViewPr snapToGrid="0">
      <p:cViewPr varScale="1">
        <p:scale>
          <a:sx n="66" d="100"/>
          <a:sy n="66" d="100"/>
        </p:scale>
        <p:origin x="1550" y="43"/>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notesViewPr>
    <p:cSldViewPr snapToGrid="0">
      <p:cViewPr varScale="1">
        <p:scale>
          <a:sx n="51" d="100"/>
          <a:sy n="51" d="100"/>
        </p:scale>
        <p:origin x="270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6624F08-440B-427E-A444-B2FE65B82D84}" type="datetimeFigureOut">
              <a:rPr lang="en-GB" smtClean="0"/>
              <a:t>24/11/2021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D001889-5499-4446-9DAC-F1A914C98C19}" type="slidenum">
              <a:rPr lang="en-GB" smtClean="0"/>
              <a:t>‹#›</a:t>
            </a:fld>
            <a:endParaRPr lang="en-GB"/>
          </a:p>
        </p:txBody>
      </p:sp>
    </p:spTree>
    <p:extLst>
      <p:ext uri="{BB962C8B-B14F-4D97-AF65-F5344CB8AC3E}">
        <p14:creationId xmlns:p14="http://schemas.microsoft.com/office/powerpoint/2010/main" val="22030813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C658E8-2EEF-4B51-9FC1-D6E640D43A7E}" type="datetimeFigureOut">
              <a:rPr lang="en-GB" smtClean="0"/>
              <a:t>24/11/2021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298577-25BD-4FC7-B6BE-0FD530B6EC02}" type="slidenum">
              <a:rPr lang="en-GB" smtClean="0"/>
              <a:t>‹#›</a:t>
            </a:fld>
            <a:endParaRPr lang="en-GB"/>
          </a:p>
        </p:txBody>
      </p:sp>
    </p:spTree>
    <p:extLst>
      <p:ext uri="{BB962C8B-B14F-4D97-AF65-F5344CB8AC3E}">
        <p14:creationId xmlns:p14="http://schemas.microsoft.com/office/powerpoint/2010/main" val="39696302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plprimarystars.com/resources/nrfr-stereotyping"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plprimarystars.com/resources/nrfr-stereotyping" TargetMode="External"/><Relationship Id="rId2" Type="http://schemas.openxmlformats.org/officeDocument/2006/relationships/slide" Target="../slides/slide13.xml"/><Relationship Id="rId1" Type="http://schemas.openxmlformats.org/officeDocument/2006/relationships/notesMaster" Target="../notesMasters/notesMaster1.xml"/><Relationship Id="rId4" Type="http://schemas.openxmlformats.org/officeDocument/2006/relationships/hyperlink" Target="https://plprimarystars.com/resources/nrfr-racism-inclusion"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plprimarystars.com/resources/nrfr-racism-inclusion" TargetMode="External"/><Relationship Id="rId2" Type="http://schemas.openxmlformats.org/officeDocument/2006/relationships/slide" Target="../slides/slide23.xml"/><Relationship Id="rId1" Type="http://schemas.openxmlformats.org/officeDocument/2006/relationships/notesMaster" Target="../notesMasters/notesMaster1.xml"/><Relationship Id="rId4" Type="http://schemas.openxmlformats.org/officeDocument/2006/relationships/hyperlink" Target="https://plprimarystars.com/resources/nrfr-stereotyping" TargetMode="Externa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a:t>
            </a:r>
            <a:br>
              <a:rPr lang="en-GB" sz="1200" kern="1200" dirty="0">
                <a:solidFill>
                  <a:schemeClr val="tx1"/>
                </a:solidFill>
                <a:effectLst/>
                <a:latin typeface="+mn-lt"/>
                <a:ea typeface="+mn-ea"/>
                <a:cs typeface="+mn-cs"/>
              </a:rPr>
            </a:br>
            <a:endParaRPr lang="en-GB" dirty="0"/>
          </a:p>
        </p:txBody>
      </p:sp>
      <p:sp>
        <p:nvSpPr>
          <p:cNvPr id="4" name="Slide Number Placeholder 3"/>
          <p:cNvSpPr>
            <a:spLocks noGrp="1"/>
          </p:cNvSpPr>
          <p:nvPr>
            <p:ph type="sldNum" sz="quarter" idx="10"/>
          </p:nvPr>
        </p:nvSpPr>
        <p:spPr/>
        <p:txBody>
          <a:bodyPr/>
          <a:lstStyle/>
          <a:p>
            <a:fld id="{0DB0A52F-7544-40FC-BE14-7904855FBC70}" type="slidenum">
              <a:rPr lang="en-GB" smtClean="0"/>
              <a:t>1</a:t>
            </a:fld>
            <a:endParaRPr lang="en-GB"/>
          </a:p>
        </p:txBody>
      </p:sp>
    </p:spTree>
    <p:extLst>
      <p:ext uri="{BB962C8B-B14F-4D97-AF65-F5344CB8AC3E}">
        <p14:creationId xmlns:p14="http://schemas.microsoft.com/office/powerpoint/2010/main" val="9944550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b="1" dirty="0">
                <a:latin typeface="Calibri" panose="020F0502020204030204" pitchFamily="34" charset="0"/>
                <a:ea typeface="Calibri" panose="020F0502020204030204" pitchFamily="34" charset="0"/>
                <a:cs typeface="Times New Roman" panose="02020603050405020304" pitchFamily="18" charset="0"/>
              </a:rPr>
              <a:t>Delivery tips</a:t>
            </a:r>
            <a:r>
              <a:rPr lang="en-GB" sz="1050" dirty="0">
                <a:effectLst/>
                <a:latin typeface="Calibri" panose="020F0502020204030204" pitchFamily="34" charset="0"/>
                <a:ea typeface="Calibri" panose="020F0502020204030204" pitchFamily="34" charset="0"/>
                <a:cs typeface="Times New Roman" panose="02020603050405020304" pitchFamily="18"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a:p>
            <a:r>
              <a:rPr lang="en-GB" sz="1200" kern="1200" dirty="0">
                <a:solidFill>
                  <a:schemeClr val="tx1"/>
                </a:solidFill>
                <a:effectLst/>
                <a:latin typeface="+mn-lt"/>
                <a:ea typeface="+mn-ea"/>
                <a:cs typeface="+mn-cs"/>
              </a:rPr>
              <a:t>When pupils have finished their drawings and writing, ask for some volunteers to show examples of what they have drawn, and explain their</a:t>
            </a:r>
            <a:r>
              <a:rPr lang="en-GB" sz="1200" kern="1200" baseline="0" dirty="0">
                <a:solidFill>
                  <a:schemeClr val="tx1"/>
                </a:solidFill>
                <a:effectLst/>
                <a:latin typeface="+mn-lt"/>
                <a:ea typeface="+mn-ea"/>
                <a:cs typeface="+mn-cs"/>
              </a:rPr>
              <a:t> drawing and descriptions</a:t>
            </a:r>
            <a:r>
              <a:rPr lang="en-GB" sz="1200" kern="1200" dirty="0">
                <a:solidFill>
                  <a:schemeClr val="tx1"/>
                </a:solidFill>
                <a:effectLst/>
                <a:latin typeface="+mn-lt"/>
                <a:ea typeface="+mn-ea"/>
                <a:cs typeface="+mn-cs"/>
              </a:rPr>
              <a:t>.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Use the following questions to facilitate discussion:</a:t>
            </a:r>
          </a:p>
          <a:p>
            <a:pPr marL="171450" indent="-171450">
              <a:buFont typeface="Arial"/>
              <a:buChar char="•"/>
            </a:pPr>
            <a:r>
              <a:rPr lang="en-GB" sz="1200" kern="1200" dirty="0">
                <a:solidFill>
                  <a:schemeClr val="tx1"/>
                </a:solidFill>
                <a:effectLst/>
                <a:latin typeface="+mn-lt"/>
                <a:ea typeface="+mn-ea"/>
                <a:cs typeface="+mn-cs"/>
              </a:rPr>
              <a:t>What</a:t>
            </a:r>
            <a:r>
              <a:rPr lang="en-GB" sz="1200" kern="1200" baseline="0" dirty="0">
                <a:solidFill>
                  <a:schemeClr val="tx1"/>
                </a:solidFill>
                <a:effectLst/>
                <a:latin typeface="+mn-lt"/>
                <a:ea typeface="+mn-ea"/>
                <a:cs typeface="+mn-cs"/>
              </a:rPr>
              <a:t> gender are the people in your drawings? (Ask for each of the different sports.)</a:t>
            </a:r>
          </a:p>
          <a:p>
            <a:pPr marL="171450" indent="-171450">
              <a:buFont typeface="Arial"/>
              <a:buChar char="•"/>
            </a:pPr>
            <a:r>
              <a:rPr lang="en-GB" sz="1200" kern="1200" baseline="0" dirty="0">
                <a:solidFill>
                  <a:schemeClr val="tx1"/>
                </a:solidFill>
                <a:effectLst/>
                <a:latin typeface="+mn-lt"/>
                <a:ea typeface="+mn-ea"/>
                <a:cs typeface="+mn-cs"/>
              </a:rPr>
              <a:t>Are there any sports where people have drawn mostly men, or mostly women? Why do you think this is?</a:t>
            </a:r>
          </a:p>
          <a:p>
            <a:pPr marL="171450" indent="-171450">
              <a:buFont typeface="Arial"/>
              <a:buChar char="•"/>
            </a:pPr>
            <a:r>
              <a:rPr lang="en-GB" sz="1200" kern="1200" baseline="0" dirty="0">
                <a:solidFill>
                  <a:schemeClr val="tx1"/>
                </a:solidFill>
                <a:effectLst/>
                <a:latin typeface="+mn-lt"/>
                <a:ea typeface="+mn-ea"/>
                <a:cs typeface="+mn-cs"/>
              </a:rPr>
              <a:t>Are there any sports where people have drawn both men and women doing the sport?</a:t>
            </a:r>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Note: you may want to link to the new </a:t>
            </a:r>
            <a:r>
              <a:rPr lang="en-GB" sz="1200" i="1" kern="1200" baseline="0" dirty="0">
                <a:solidFill>
                  <a:srgbClr val="BF0043"/>
                </a:solidFill>
                <a:effectLst/>
                <a:latin typeface="+mn-lt"/>
                <a:ea typeface="+mn-ea"/>
                <a:cs typeface="+mn-cs"/>
              </a:rPr>
              <a:t>No Room for Racism: Stereotyping pack </a:t>
            </a:r>
            <a:r>
              <a:rPr lang="en-GB" sz="1200" i="1" kern="1200" dirty="0">
                <a:solidFill>
                  <a:schemeClr val="tx1"/>
                </a:solidFill>
                <a:effectLst/>
                <a:latin typeface="+mn-lt"/>
                <a:ea typeface="+mn-ea"/>
                <a:cs typeface="+mn-cs"/>
              </a:rPr>
              <a:t>and discuss any diversity of race as well</a:t>
            </a:r>
            <a:r>
              <a:rPr lang="en-GB" sz="1200" i="1" kern="1200" baseline="0" dirty="0">
                <a:solidFill>
                  <a:schemeClr val="tx1"/>
                </a:solidFill>
                <a:effectLst/>
                <a:latin typeface="+mn-lt"/>
                <a:ea typeface="+mn-ea"/>
                <a:cs typeface="+mn-cs"/>
              </a:rPr>
              <a:t> as gender in the drawings: </a:t>
            </a:r>
            <a:r>
              <a:rPr lang="en-GB" sz="1200" i="1" kern="1200" baseline="0" dirty="0">
                <a:solidFill>
                  <a:srgbClr val="BF0043"/>
                </a:solidFill>
                <a:effectLst/>
                <a:latin typeface="+mn-lt"/>
                <a:ea typeface="+mn-ea"/>
                <a:cs typeface="+mn-cs"/>
              </a:rPr>
              <a:t>: </a:t>
            </a:r>
            <a:r>
              <a:rPr lang="en-GB" sz="1200" b="0" i="0" u="none" strike="noStrike" kern="1200" dirty="0">
                <a:solidFill>
                  <a:schemeClr val="tx1"/>
                </a:solidFill>
                <a:effectLst/>
                <a:latin typeface="+mn-lt"/>
                <a:ea typeface="+mn-ea"/>
                <a:cs typeface="+mn-cs"/>
                <a:hlinkClick r:id="rId3"/>
              </a:rPr>
              <a:t>https://plprimarystars.com/resources/nrfr-stereotyping</a:t>
            </a:r>
            <a:endParaRPr lang="en-GB" sz="1200" i="1"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DB0A52F-7544-40FC-BE14-7904855FBC70}" type="slidenum">
              <a:rPr lang="en-GB" smtClean="0"/>
              <a:t>2</a:t>
            </a:fld>
            <a:endParaRPr lang="en-GB"/>
          </a:p>
        </p:txBody>
      </p:sp>
    </p:spTree>
    <p:extLst>
      <p:ext uri="{BB962C8B-B14F-4D97-AF65-F5344CB8AC3E}">
        <p14:creationId xmlns:p14="http://schemas.microsoft.com/office/powerpoint/2010/main" val="32677445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800"/>
              </a:spcAft>
              <a:buClrTx/>
              <a:buSzTx/>
              <a:buFontTx/>
              <a:buNone/>
              <a:tabLst/>
              <a:defRPr/>
            </a:pPr>
            <a:r>
              <a:rPr lang="en-GB" b="1" dirty="0">
                <a:latin typeface="Calibri" panose="020F0502020204030204" pitchFamily="34" charset="0"/>
                <a:ea typeface="Calibri" panose="020F0502020204030204" pitchFamily="34" charset="0"/>
                <a:cs typeface="Times New Roman" panose="02020603050405020304" pitchFamily="18" charset="0"/>
              </a:rPr>
              <a:t>Note: this slide is animated, view in presentation mode to display animation.</a:t>
            </a:r>
          </a:p>
          <a:p>
            <a:pPr marL="0" marR="0" indent="0" algn="l" defTabSz="914400" rtl="0" eaLnBrk="1" fontAlgn="auto" latinLnBrk="0" hangingPunct="1">
              <a:lnSpc>
                <a:spcPct val="100000"/>
              </a:lnSpc>
              <a:spcBef>
                <a:spcPts val="0"/>
              </a:spcBef>
              <a:spcAft>
                <a:spcPts val="800"/>
              </a:spcAft>
              <a:buClrTx/>
              <a:buSzTx/>
              <a:buFontTx/>
              <a:buNone/>
              <a:tabLst/>
              <a:defRPr/>
            </a:pPr>
            <a:endParaRPr lang="en-GB" b="1" dirty="0">
              <a:latin typeface="Calibri" panose="020F0502020204030204" pitchFamily="34" charset="0"/>
              <a:ea typeface="Calibri" panose="020F0502020204030204" pitchFamily="34"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800"/>
              </a:spcAft>
              <a:buClrTx/>
              <a:buSzTx/>
              <a:buFontTx/>
              <a:buNone/>
              <a:tabLst/>
              <a:defRPr/>
            </a:pPr>
            <a:r>
              <a:rPr lang="en-GB" b="1" dirty="0">
                <a:latin typeface="Calibri" panose="020F0502020204030204" pitchFamily="34" charset="0"/>
                <a:ea typeface="Calibri" panose="020F0502020204030204" pitchFamily="34" charset="0"/>
                <a:cs typeface="Times New Roman" panose="02020603050405020304" pitchFamily="18" charset="0"/>
              </a:rPr>
              <a:t>Delivery tips</a:t>
            </a:r>
            <a:r>
              <a:rPr lang="en-GB" sz="1050" dirty="0">
                <a:effectLst/>
                <a:latin typeface="Calibri" panose="020F0502020204030204" pitchFamily="34" charset="0"/>
                <a:ea typeface="Calibri" panose="020F0502020204030204" pitchFamily="34" charset="0"/>
                <a:cs typeface="Times New Roman" panose="02020603050405020304" pitchFamily="18"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GB" dirty="0"/>
              <a:t>Show</a:t>
            </a:r>
            <a:r>
              <a:rPr lang="en-GB" baseline="0" dirty="0"/>
              <a:t> pupils the images of different athletes. Are there any surprises? </a:t>
            </a:r>
          </a:p>
          <a:p>
            <a:pPr>
              <a:spcAft>
                <a:spcPts val="800"/>
              </a:spcAft>
            </a:pPr>
            <a:r>
              <a:rPr lang="en-GB" baseline="0" dirty="0"/>
              <a:t>Click on any image and the essential qualities and attributes needed for all the sports will appear.</a:t>
            </a:r>
          </a:p>
          <a:p>
            <a:pPr>
              <a:spcAft>
                <a:spcPts val="800"/>
              </a:spcAft>
            </a:pPr>
            <a:r>
              <a:rPr lang="en-GB" baseline="0" dirty="0"/>
              <a:t>Are there any words that people usually associate with men, or with women? </a:t>
            </a:r>
          </a:p>
          <a:p>
            <a:pPr>
              <a:spcAft>
                <a:spcPts val="800"/>
              </a:spcAft>
            </a:pPr>
            <a:r>
              <a:rPr lang="en-GB" baseline="0" dirty="0"/>
              <a:t>Looking at the athletes, are people right to make these assumptions?</a:t>
            </a:r>
          </a:p>
          <a:p>
            <a:pPr>
              <a:spcAft>
                <a:spcPts val="800"/>
              </a:spcAft>
            </a:pPr>
            <a:endParaRPr lang="en-GB" baseline="0" dirty="0"/>
          </a:p>
          <a:p>
            <a:pPr marL="0" marR="0" lvl="0" indent="0" algn="l" defTabSz="914400" rtl="0" eaLnBrk="1" fontAlgn="auto" latinLnBrk="0" hangingPunct="1">
              <a:lnSpc>
                <a:spcPct val="100000"/>
              </a:lnSpc>
              <a:spcBef>
                <a:spcPts val="0"/>
              </a:spcBef>
              <a:spcAft>
                <a:spcPts val="800"/>
              </a:spcAft>
              <a:buClrTx/>
              <a:buSzTx/>
              <a:buFontTx/>
              <a:buNone/>
              <a:tabLst/>
              <a:defRPr/>
            </a:pPr>
            <a:r>
              <a:rPr lang="en-GB" sz="1200" i="1" dirty="0"/>
              <a:t>Words: </a:t>
            </a:r>
            <a:r>
              <a:rPr lang="en-GB" sz="1200" dirty="0"/>
              <a:t>passionate, dedicated, calm, fit, athletic, muscular, resilient, generous, expressive, determined, hard working, good listener, gentle, flexible, creative, team player, supportive, focused, tough, motivated, strong, brave</a:t>
            </a:r>
          </a:p>
        </p:txBody>
      </p:sp>
      <p:sp>
        <p:nvSpPr>
          <p:cNvPr id="4" name="Slide Number Placeholder 3"/>
          <p:cNvSpPr>
            <a:spLocks noGrp="1"/>
          </p:cNvSpPr>
          <p:nvPr>
            <p:ph type="sldNum" sz="quarter" idx="10"/>
          </p:nvPr>
        </p:nvSpPr>
        <p:spPr/>
        <p:txBody>
          <a:bodyPr/>
          <a:lstStyle/>
          <a:p>
            <a:fld id="{0DB0A52F-7544-40FC-BE14-7904855FBC70}" type="slidenum">
              <a:rPr lang="en-GB" smtClean="0"/>
              <a:t>3</a:t>
            </a:fld>
            <a:endParaRPr lang="en-GB"/>
          </a:p>
        </p:txBody>
      </p:sp>
    </p:spTree>
    <p:extLst>
      <p:ext uri="{BB962C8B-B14F-4D97-AF65-F5344CB8AC3E}">
        <p14:creationId xmlns:p14="http://schemas.microsoft.com/office/powerpoint/2010/main" val="5143536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D298577-25BD-4FC7-B6BE-0FD530B6EC02}" type="slidenum">
              <a:rPr lang="en-GB" smtClean="0"/>
              <a:t>4</a:t>
            </a:fld>
            <a:endParaRPr lang="en-GB"/>
          </a:p>
        </p:txBody>
      </p:sp>
    </p:spTree>
    <p:extLst>
      <p:ext uri="{BB962C8B-B14F-4D97-AF65-F5344CB8AC3E}">
        <p14:creationId xmlns:p14="http://schemas.microsoft.com/office/powerpoint/2010/main" val="21741544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800" b="1" dirty="0">
                <a:solidFill>
                  <a:srgbClr val="BF0043"/>
                </a:solidFill>
              </a:rPr>
              <a:t>Delivery notes</a:t>
            </a:r>
            <a:endParaRPr lang="en-US" sz="800" b="0" dirty="0">
              <a:solidFill>
                <a:srgbClr val="BF0043"/>
              </a:solidFill>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800" kern="1200" dirty="0">
                <a:solidFill>
                  <a:schemeClr val="tx1"/>
                </a:solidFill>
                <a:effectLst/>
                <a:latin typeface="+mn-lt"/>
                <a:ea typeface="+mn-ea"/>
                <a:cs typeface="+mn-cs"/>
              </a:rPr>
              <a:t>The definitions below </a:t>
            </a:r>
            <a:r>
              <a:rPr lang="en-GB" sz="800" kern="1200" dirty="0">
                <a:solidFill>
                  <a:schemeClr val="tx1"/>
                </a:solidFill>
                <a:effectLst/>
                <a:latin typeface="+mn-lt"/>
                <a:ea typeface="+mn-ea"/>
                <a:cs typeface="+mn-cs"/>
              </a:rPr>
              <a:t>may be helpful for teachers:</a:t>
            </a:r>
            <a:endParaRPr lang="en-US" sz="8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800" b="1" dirty="0">
              <a:solidFill>
                <a:srgbClr val="BF0043"/>
              </a:solidFill>
            </a:endParaRP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dirty="0"/>
              <a:t>Gender Identity: </a:t>
            </a:r>
            <a:r>
              <a:rPr lang="en-GB" sz="800" dirty="0"/>
              <a:t>a person’s internal sense of their own gender, whether male, female, non-binary, or something else.</a:t>
            </a:r>
            <a:endParaRPr lang="en-US" sz="800" b="1" dirty="0">
              <a:solidFill>
                <a:srgbClr val="BF0043"/>
              </a:solidFill>
            </a:endParaRP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dirty="0"/>
              <a:t>Non-binary: </a:t>
            </a:r>
            <a:r>
              <a:rPr lang="en-GB" sz="800" dirty="0"/>
              <a:t>an umbrella term for a person who identifies outside of the ‘gender binary’, (in other words, outside of ‘male’ or ‘female’).</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dirty="0"/>
              <a:t>Trans:</a:t>
            </a:r>
            <a:r>
              <a:rPr lang="en-GB" sz="800" dirty="0"/>
              <a:t> an umbrella term to describe people whose gender is not the same as, or does not sit comfortably with, the sex they were assigned at birth. Trans people may describe themselves using one or more of a wide variety of terms, including (but not limited to) transgender, cross dresser, non-binary, gender queer</a:t>
            </a:r>
          </a:p>
          <a:p>
            <a:pPr marL="171450" indent="-171450">
              <a:buFont typeface="Arial" panose="020B0604020202020204" pitchFamily="34" charset="0"/>
              <a:buChar char="•"/>
            </a:pPr>
            <a:r>
              <a:rPr lang="en-GB" sz="800" dirty="0"/>
              <a:t>Definition of trans for younger pupils: ‘Babies are given a gender when they are born. Trans is a word that describes people who feel the gender they were given as a baby doesn’t match the gender they feel themselves to be, for example someone who is given the gender ‘boy’ but doesn’t feel that way.’ </a:t>
            </a:r>
          </a:p>
          <a:p>
            <a:endParaRPr lang="en-GB" dirty="0"/>
          </a:p>
        </p:txBody>
      </p:sp>
      <p:sp>
        <p:nvSpPr>
          <p:cNvPr id="4" name="Slide Number Placeholder 3"/>
          <p:cNvSpPr>
            <a:spLocks noGrp="1"/>
          </p:cNvSpPr>
          <p:nvPr>
            <p:ph type="sldNum" sz="quarter" idx="5"/>
          </p:nvPr>
        </p:nvSpPr>
        <p:spPr/>
        <p:txBody>
          <a:bodyPr/>
          <a:lstStyle/>
          <a:p>
            <a:fld id="{4D298577-25BD-4FC7-B6BE-0FD530B6EC02}" type="slidenum">
              <a:rPr lang="en-GB" smtClean="0"/>
              <a:t>5</a:t>
            </a:fld>
            <a:endParaRPr lang="en-GB"/>
          </a:p>
        </p:txBody>
      </p:sp>
    </p:spTree>
    <p:extLst>
      <p:ext uri="{BB962C8B-B14F-4D97-AF65-F5344CB8AC3E}">
        <p14:creationId xmlns:p14="http://schemas.microsoft.com/office/powerpoint/2010/main" val="39917326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a:t>
            </a:r>
            <a:br>
              <a:rPr lang="en-GB" sz="1200" kern="1200" dirty="0">
                <a:solidFill>
                  <a:schemeClr val="tx1"/>
                </a:solidFill>
                <a:effectLst/>
                <a:latin typeface="+mn-lt"/>
                <a:ea typeface="+mn-ea"/>
                <a:cs typeface="+mn-cs"/>
              </a:rPr>
            </a:br>
            <a:endParaRPr lang="en-GB" dirty="0"/>
          </a:p>
        </p:txBody>
      </p:sp>
      <p:sp>
        <p:nvSpPr>
          <p:cNvPr id="4" name="Slide Number Placeholder 3"/>
          <p:cNvSpPr>
            <a:spLocks noGrp="1"/>
          </p:cNvSpPr>
          <p:nvPr>
            <p:ph type="sldNum" sz="quarter" idx="10"/>
          </p:nvPr>
        </p:nvSpPr>
        <p:spPr/>
        <p:txBody>
          <a:bodyPr/>
          <a:lstStyle/>
          <a:p>
            <a:fld id="{0DB0A52F-7544-40FC-BE14-7904855FBC70}" type="slidenum">
              <a:rPr lang="en-GB" smtClean="0"/>
              <a:t>6</a:t>
            </a:fld>
            <a:endParaRPr lang="en-GB"/>
          </a:p>
        </p:txBody>
      </p:sp>
    </p:spTree>
    <p:extLst>
      <p:ext uri="{BB962C8B-B14F-4D97-AF65-F5344CB8AC3E}">
        <p14:creationId xmlns:p14="http://schemas.microsoft.com/office/powerpoint/2010/main" val="9944550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800" b="1" dirty="0">
                <a:latin typeface="Calibri" panose="020F0502020204030204" pitchFamily="34" charset="0"/>
                <a:ea typeface="Calibri" panose="020F0502020204030204" pitchFamily="34" charset="0"/>
                <a:cs typeface="Times New Roman" panose="02020603050405020304" pitchFamily="18" charset="0"/>
              </a:rPr>
              <a:t>Delivery tips</a:t>
            </a:r>
            <a:r>
              <a:rPr lang="en-GB" sz="8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Share the ‘Boys and girls’ cards with groups of pupils.</a:t>
            </a:r>
            <a:endParaRPr lang="en-GB" sz="800" dirty="0">
              <a:latin typeface="Calibri" panose="020F0502020204030204" pitchFamily="34" charset="0"/>
              <a:ea typeface="Calibri" panose="020F0502020204030204" pitchFamily="34" charset="0"/>
              <a:cs typeface="Times New Roman" panose="02020603050405020304" pitchFamily="18" charset="0"/>
            </a:endParaRPr>
          </a:p>
          <a:p>
            <a:r>
              <a:rPr lang="en-GB" sz="800" kern="1200" dirty="0">
                <a:solidFill>
                  <a:schemeClr val="tx1"/>
                </a:solidFill>
                <a:effectLst/>
                <a:latin typeface="+mn-lt"/>
                <a:ea typeface="+mn-ea"/>
                <a:cs typeface="+mn-cs"/>
              </a:rPr>
              <a:t>Reveal the first part of the activity.</a:t>
            </a:r>
            <a:r>
              <a:rPr lang="en-GB" sz="800" kern="1200" baseline="0" dirty="0">
                <a:solidFill>
                  <a:schemeClr val="tx1"/>
                </a:solidFill>
                <a:effectLst/>
                <a:latin typeface="+mn-lt"/>
                <a:ea typeface="+mn-ea"/>
                <a:cs typeface="+mn-cs"/>
              </a:rPr>
              <a:t> Tell groups that everyone should discuss and agree where each card should go.</a:t>
            </a:r>
          </a:p>
          <a:p>
            <a:r>
              <a:rPr lang="en-GB" sz="800" kern="1200" baseline="0" dirty="0">
                <a:solidFill>
                  <a:schemeClr val="tx1"/>
                </a:solidFill>
                <a:effectLst/>
                <a:latin typeface="+mn-lt"/>
                <a:ea typeface="+mn-ea"/>
                <a:cs typeface="+mn-cs"/>
              </a:rPr>
              <a:t>After groups have finished, discuss where they have put their cards. Challenge their thinking using the following to help:</a:t>
            </a:r>
          </a:p>
          <a:p>
            <a:pPr marL="171450" indent="-171450">
              <a:buFont typeface="Arial"/>
              <a:buChar char="•"/>
            </a:pPr>
            <a:r>
              <a:rPr lang="en-GB" sz="800" kern="1200" baseline="0" dirty="0">
                <a:solidFill>
                  <a:schemeClr val="tx1"/>
                </a:solidFill>
                <a:effectLst/>
                <a:latin typeface="+mn-lt"/>
                <a:ea typeface="+mn-ea"/>
                <a:cs typeface="+mn-cs"/>
              </a:rPr>
              <a:t>Why have you put particular activities in particular piles?</a:t>
            </a:r>
          </a:p>
          <a:p>
            <a:pPr marL="171450" indent="-171450">
              <a:buFont typeface="Arial"/>
              <a:buChar char="•"/>
            </a:pPr>
            <a:r>
              <a:rPr lang="en-GB" sz="800" kern="1200" baseline="0" dirty="0">
                <a:solidFill>
                  <a:schemeClr val="tx1"/>
                </a:solidFill>
                <a:effectLst/>
                <a:latin typeface="+mn-lt"/>
                <a:ea typeface="+mn-ea"/>
                <a:cs typeface="+mn-cs"/>
              </a:rPr>
              <a:t>Do the piles feel correct? </a:t>
            </a:r>
          </a:p>
          <a:p>
            <a:pPr marL="171450" indent="-171450">
              <a:buFont typeface="Arial"/>
              <a:buChar char="•"/>
            </a:pPr>
            <a:r>
              <a:rPr lang="en-GB" sz="800" kern="1200" baseline="0" dirty="0">
                <a:solidFill>
                  <a:schemeClr val="tx1"/>
                </a:solidFill>
                <a:effectLst/>
                <a:latin typeface="+mn-lt"/>
                <a:ea typeface="+mn-ea"/>
                <a:cs typeface="+mn-cs"/>
              </a:rPr>
              <a:t>Were there any disagreements?</a:t>
            </a:r>
          </a:p>
          <a:p>
            <a:pPr marL="0" indent="0">
              <a:buFont typeface="Arial"/>
              <a:buNone/>
            </a:pPr>
            <a:endParaRPr lang="en-GB" sz="800" kern="1200" dirty="0">
              <a:solidFill>
                <a:schemeClr val="tx1"/>
              </a:solidFill>
              <a:effectLst/>
              <a:latin typeface="+mn-lt"/>
              <a:ea typeface="+mn-ea"/>
              <a:cs typeface="+mn-cs"/>
            </a:endParaRPr>
          </a:p>
          <a:p>
            <a:r>
              <a:rPr lang="en-GB" sz="800" kern="1200" dirty="0">
                <a:solidFill>
                  <a:schemeClr val="tx1"/>
                </a:solidFill>
                <a:effectLst/>
                <a:latin typeface="+mn-lt"/>
                <a:ea typeface="+mn-ea"/>
                <a:cs typeface="+mn-cs"/>
              </a:rPr>
              <a:t>After the discussion, reveal the second part of the activity and ask groups</a:t>
            </a:r>
            <a:r>
              <a:rPr lang="en-GB" sz="800" kern="1200" baseline="0" dirty="0">
                <a:solidFill>
                  <a:schemeClr val="tx1"/>
                </a:solidFill>
                <a:effectLst/>
                <a:latin typeface="+mn-lt"/>
                <a:ea typeface="+mn-ea"/>
                <a:cs typeface="+mn-cs"/>
              </a:rPr>
              <a:t> to sort the cards again. Discuss if they have placed them differently following the discussion. </a:t>
            </a:r>
          </a:p>
          <a:p>
            <a:r>
              <a:rPr lang="en-GB" sz="800" kern="1200" baseline="0" dirty="0">
                <a:solidFill>
                  <a:schemeClr val="tx1"/>
                </a:solidFill>
                <a:effectLst/>
                <a:latin typeface="+mn-lt"/>
                <a:ea typeface="+mn-ea"/>
                <a:cs typeface="+mn-cs"/>
              </a:rPr>
              <a:t>Did they find this activity easier or harder than the first?</a:t>
            </a:r>
          </a:p>
          <a:p>
            <a:endParaRPr lang="en-GB" sz="800"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kern="1200" baseline="0" dirty="0">
                <a:solidFill>
                  <a:schemeClr val="tx1"/>
                </a:solidFill>
                <a:effectLst/>
                <a:latin typeface="+mn-lt"/>
                <a:ea typeface="+mn-ea"/>
                <a:cs typeface="+mn-cs"/>
              </a:rPr>
              <a:t>Challenge pupils by asking them why they think that making these kinds of assumptions about what boys and girls do and prefer is wrong. How can judgements like these harm people?</a:t>
            </a:r>
            <a:endParaRPr lang="en-GB" sz="8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DB0A52F-7544-40FC-BE14-7904855FBC70}" type="slidenum">
              <a:rPr lang="en-GB" smtClean="0"/>
              <a:t>7</a:t>
            </a:fld>
            <a:endParaRPr lang="en-GB"/>
          </a:p>
        </p:txBody>
      </p:sp>
    </p:spTree>
    <p:extLst>
      <p:ext uri="{BB962C8B-B14F-4D97-AF65-F5344CB8AC3E}">
        <p14:creationId xmlns:p14="http://schemas.microsoft.com/office/powerpoint/2010/main" val="32677445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4D298577-25BD-4FC7-B6BE-0FD530B6EC02}" type="slidenum">
              <a:rPr lang="en-GB" smtClean="0"/>
              <a:t>8</a:t>
            </a:fld>
            <a:endParaRPr lang="en-GB"/>
          </a:p>
        </p:txBody>
      </p:sp>
    </p:spTree>
    <p:extLst>
      <p:ext uri="{BB962C8B-B14F-4D97-AF65-F5344CB8AC3E}">
        <p14:creationId xmlns:p14="http://schemas.microsoft.com/office/powerpoint/2010/main" val="36989377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D298577-25BD-4FC7-B6BE-0FD530B6EC02}" type="slidenum">
              <a:rPr lang="en-GB" smtClean="0"/>
              <a:t>9</a:t>
            </a:fld>
            <a:endParaRPr lang="en-GB"/>
          </a:p>
        </p:txBody>
      </p:sp>
    </p:spTree>
    <p:extLst>
      <p:ext uri="{BB962C8B-B14F-4D97-AF65-F5344CB8AC3E}">
        <p14:creationId xmlns:p14="http://schemas.microsoft.com/office/powerpoint/2010/main" val="372996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a:t>
            </a:r>
            <a:br>
              <a:rPr lang="en-GB" sz="1200" kern="1200" dirty="0">
                <a:solidFill>
                  <a:schemeClr val="tx1"/>
                </a:solidFill>
                <a:effectLst/>
                <a:latin typeface="+mn-lt"/>
                <a:ea typeface="+mn-ea"/>
                <a:cs typeface="+mn-cs"/>
              </a:rPr>
            </a:br>
            <a:endParaRPr lang="en-GB" dirty="0"/>
          </a:p>
        </p:txBody>
      </p:sp>
      <p:sp>
        <p:nvSpPr>
          <p:cNvPr id="4" name="Slide Number Placeholder 3"/>
          <p:cNvSpPr>
            <a:spLocks noGrp="1"/>
          </p:cNvSpPr>
          <p:nvPr>
            <p:ph type="sldNum" sz="quarter" idx="10"/>
          </p:nvPr>
        </p:nvSpPr>
        <p:spPr/>
        <p:txBody>
          <a:bodyPr/>
          <a:lstStyle/>
          <a:p>
            <a:fld id="{0DB0A52F-7544-40FC-BE14-7904855FBC70}" type="slidenum">
              <a:rPr lang="en-GB" smtClean="0"/>
              <a:t>10</a:t>
            </a:fld>
            <a:endParaRPr lang="en-GB"/>
          </a:p>
        </p:txBody>
      </p:sp>
    </p:spTree>
    <p:extLst>
      <p:ext uri="{BB962C8B-B14F-4D97-AF65-F5344CB8AC3E}">
        <p14:creationId xmlns:p14="http://schemas.microsoft.com/office/powerpoint/2010/main" val="9944550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b="1" kern="1200" dirty="0">
                <a:solidFill>
                  <a:schemeClr val="tx1"/>
                </a:solidFill>
                <a:effectLst/>
                <a:latin typeface="+mn-lt"/>
                <a:ea typeface="+mn-ea"/>
                <a:cs typeface="+mn-cs"/>
              </a:rPr>
              <a:t>Delivery notes</a:t>
            </a:r>
          </a:p>
          <a:p>
            <a:pPr>
              <a:lnSpc>
                <a:spcPct val="107000"/>
              </a:lnSpc>
              <a:spcAft>
                <a:spcPts val="800"/>
              </a:spcAft>
            </a:pPr>
            <a:r>
              <a:rPr lang="en-GB" sz="1200" b="0" kern="1200" dirty="0">
                <a:solidFill>
                  <a:schemeClr val="tx1"/>
                </a:solidFill>
                <a:effectLst/>
                <a:latin typeface="+mn-lt"/>
                <a:ea typeface="+mn-ea"/>
                <a:cs typeface="+mn-cs"/>
              </a:rPr>
              <a:t>Circulate the downloadable ‘Gender stereotypes around us’ examples.</a:t>
            </a:r>
          </a:p>
        </p:txBody>
      </p:sp>
      <p:sp>
        <p:nvSpPr>
          <p:cNvPr id="4" name="Slide Number Placeholder 3"/>
          <p:cNvSpPr>
            <a:spLocks noGrp="1"/>
          </p:cNvSpPr>
          <p:nvPr>
            <p:ph type="sldNum" sz="quarter" idx="10"/>
          </p:nvPr>
        </p:nvSpPr>
        <p:spPr/>
        <p:txBody>
          <a:bodyPr/>
          <a:lstStyle/>
          <a:p>
            <a:fld id="{0DB0A52F-7544-40FC-BE14-7904855FBC70}" type="slidenum">
              <a:rPr lang="en-GB" smtClean="0"/>
              <a:t>11</a:t>
            </a:fld>
            <a:endParaRPr lang="en-GB"/>
          </a:p>
        </p:txBody>
      </p:sp>
    </p:spTree>
    <p:extLst>
      <p:ext uri="{BB962C8B-B14F-4D97-AF65-F5344CB8AC3E}">
        <p14:creationId xmlns:p14="http://schemas.microsoft.com/office/powerpoint/2010/main" val="32677445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4D298577-25BD-4FC7-B6BE-0FD530B6EC02}" type="slidenum">
              <a:rPr lang="en-GB" smtClean="0"/>
              <a:t>12</a:t>
            </a:fld>
            <a:endParaRPr lang="en-GB"/>
          </a:p>
        </p:txBody>
      </p:sp>
    </p:spTree>
    <p:extLst>
      <p:ext uri="{BB962C8B-B14F-4D97-AF65-F5344CB8AC3E}">
        <p14:creationId xmlns:p14="http://schemas.microsoft.com/office/powerpoint/2010/main" val="36989377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Delivery tips</a:t>
            </a:r>
          </a:p>
          <a:p>
            <a:pPr marL="0" marR="0" lvl="0" indent="0" algn="l" defTabSz="457200" rtl="0" eaLnBrk="1" fontAlgn="auto" latinLnBrk="0" hangingPunct="1">
              <a:lnSpc>
                <a:spcPct val="100000"/>
              </a:lnSpc>
              <a:spcBef>
                <a:spcPts val="0"/>
              </a:spcBef>
              <a:spcAft>
                <a:spcPts val="0"/>
              </a:spcAft>
              <a:buClrTx/>
              <a:buSzTx/>
              <a:buFontTx/>
              <a:buNone/>
              <a:tabLst/>
              <a:defRPr/>
            </a:pPr>
            <a:r>
              <a:rPr lang="en-US" b="0" dirty="0"/>
              <a:t>You may want to use Activity</a:t>
            </a:r>
            <a:r>
              <a:rPr lang="en-US" b="0" baseline="0" dirty="0"/>
              <a:t> 5 alongside the No Room for Racism resource packs, which include discussions and activities about ways to </a:t>
            </a:r>
            <a:r>
              <a:rPr lang="en-US" b="0" baseline="0" dirty="0" err="1"/>
              <a:t>recognise</a:t>
            </a:r>
            <a:r>
              <a:rPr lang="en-US" b="0" baseline="0" dirty="0"/>
              <a:t> and challenge stereotyping when it occurs: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i="1" kern="1200" baseline="0" dirty="0">
                <a:solidFill>
                  <a:srgbClr val="BF0043"/>
                </a:solidFill>
                <a:effectLst/>
                <a:latin typeface="+mn-lt"/>
                <a:ea typeface="+mn-ea"/>
                <a:cs typeface="+mn-cs"/>
              </a:rPr>
              <a:t>No Room for Racism: Stereotyping </a:t>
            </a:r>
            <a:r>
              <a:rPr lang="en-GB" sz="1200" i="0" kern="1200" baseline="0" dirty="0">
                <a:solidFill>
                  <a:srgbClr val="BF0043"/>
                </a:solidFill>
                <a:effectLst/>
                <a:latin typeface="+mn-lt"/>
                <a:ea typeface="+mn-ea"/>
                <a:cs typeface="+mn-cs"/>
              </a:rPr>
              <a:t>pack</a:t>
            </a:r>
            <a:r>
              <a:rPr lang="en-GB" sz="1200" i="1" kern="1200" baseline="0" dirty="0">
                <a:solidFill>
                  <a:srgbClr val="BF0043"/>
                </a:solidFill>
                <a:effectLst/>
                <a:latin typeface="+mn-lt"/>
                <a:ea typeface="+mn-ea"/>
                <a:cs typeface="+mn-cs"/>
              </a:rPr>
              <a:t>: </a:t>
            </a:r>
            <a:r>
              <a:rPr lang="en-GB" sz="1200" b="0" i="0" u="none" strike="noStrike" kern="1200" dirty="0">
                <a:solidFill>
                  <a:schemeClr val="tx1"/>
                </a:solidFill>
                <a:effectLst/>
                <a:latin typeface="+mn-lt"/>
                <a:ea typeface="+mn-ea"/>
                <a:cs typeface="+mn-cs"/>
                <a:hlinkClick r:id="rId3"/>
              </a:rPr>
              <a:t>https://plprimarystars.com/resources/nrfr-stereotyping</a:t>
            </a:r>
            <a:endParaRPr lang="en-GB" sz="1200" b="0" i="0" u="none" strike="noStrike"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i="1" kern="1200" baseline="0" dirty="0">
                <a:solidFill>
                  <a:srgbClr val="BF0043"/>
                </a:solidFill>
                <a:effectLst/>
                <a:latin typeface="+mn-lt"/>
                <a:ea typeface="+mn-ea"/>
                <a:cs typeface="+mn-cs"/>
              </a:rPr>
              <a:t>No Room for Racism: Racism and inclusion </a:t>
            </a:r>
            <a:r>
              <a:rPr lang="en-GB" sz="1200" i="0" kern="1200" baseline="0" dirty="0">
                <a:solidFill>
                  <a:srgbClr val="BF0043"/>
                </a:solidFill>
                <a:effectLst/>
                <a:latin typeface="+mn-lt"/>
                <a:ea typeface="+mn-ea"/>
                <a:cs typeface="+mn-cs"/>
              </a:rPr>
              <a:t>pack</a:t>
            </a:r>
            <a:r>
              <a:rPr lang="en-GB" sz="1200" i="1" kern="1200" baseline="0" dirty="0">
                <a:solidFill>
                  <a:srgbClr val="BF0043"/>
                </a:solidFill>
                <a:effectLst/>
                <a:latin typeface="+mn-lt"/>
                <a:ea typeface="+mn-ea"/>
                <a:cs typeface="+mn-cs"/>
              </a:rPr>
              <a:t>: </a:t>
            </a:r>
            <a:r>
              <a:rPr lang="en-GB" sz="1200" b="0" i="0" u="none" strike="noStrike" kern="1200" dirty="0">
                <a:solidFill>
                  <a:schemeClr val="tx1"/>
                </a:solidFill>
                <a:effectLst/>
                <a:latin typeface="+mn-lt"/>
                <a:ea typeface="+mn-ea"/>
                <a:cs typeface="+mn-cs"/>
                <a:hlinkClick r:id="rId4"/>
              </a:rPr>
              <a:t>https://plprimarystars.com/resources/nrfr-racism-inclusion</a:t>
            </a:r>
            <a:r>
              <a:rPr lang="en-GB" sz="1200" b="0" i="0" u="none" strike="noStrike" kern="1200" dirty="0">
                <a:solidFill>
                  <a:schemeClr val="tx1"/>
                </a:solidFill>
                <a:effectLst/>
                <a:latin typeface="+mn-lt"/>
                <a:ea typeface="+mn-ea"/>
                <a:cs typeface="+mn-cs"/>
              </a:rPr>
              <a:t> </a:t>
            </a:r>
            <a:endParaRPr lang="en-GB" sz="1200" i="1" kern="1200" baseline="0" dirty="0">
              <a:solidFill>
                <a:srgbClr val="BF0043"/>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D298577-25BD-4FC7-B6BE-0FD530B6EC02}" type="slidenum">
              <a:rPr lang="en-GB" smtClean="0"/>
              <a:t>13</a:t>
            </a:fld>
            <a:endParaRPr lang="en-GB"/>
          </a:p>
        </p:txBody>
      </p:sp>
    </p:spTree>
    <p:extLst>
      <p:ext uri="{BB962C8B-B14F-4D97-AF65-F5344CB8AC3E}">
        <p14:creationId xmlns:p14="http://schemas.microsoft.com/office/powerpoint/2010/main" val="372996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a:t>
            </a:r>
            <a:br>
              <a:rPr lang="en-GB" sz="1200" kern="1200" dirty="0">
                <a:solidFill>
                  <a:schemeClr val="tx1"/>
                </a:solidFill>
                <a:effectLst/>
                <a:latin typeface="+mn-lt"/>
                <a:ea typeface="+mn-ea"/>
                <a:cs typeface="+mn-cs"/>
              </a:rPr>
            </a:br>
            <a:endParaRPr lang="en-GB" dirty="0"/>
          </a:p>
        </p:txBody>
      </p:sp>
      <p:sp>
        <p:nvSpPr>
          <p:cNvPr id="4" name="Slide Number Placeholder 3"/>
          <p:cNvSpPr>
            <a:spLocks noGrp="1"/>
          </p:cNvSpPr>
          <p:nvPr>
            <p:ph type="sldNum" sz="quarter" idx="10"/>
          </p:nvPr>
        </p:nvSpPr>
        <p:spPr/>
        <p:txBody>
          <a:bodyPr/>
          <a:lstStyle/>
          <a:p>
            <a:fld id="{0DB0A52F-7544-40FC-BE14-7904855FBC70}" type="slidenum">
              <a:rPr lang="en-GB" smtClean="0"/>
              <a:t>14</a:t>
            </a:fld>
            <a:endParaRPr lang="en-GB"/>
          </a:p>
        </p:txBody>
      </p:sp>
    </p:spTree>
    <p:extLst>
      <p:ext uri="{BB962C8B-B14F-4D97-AF65-F5344CB8AC3E}">
        <p14:creationId xmlns:p14="http://schemas.microsoft.com/office/powerpoint/2010/main" val="9944550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b="1" kern="1200" dirty="0">
                <a:solidFill>
                  <a:schemeClr val="tx1"/>
                </a:solidFill>
                <a:effectLst/>
                <a:latin typeface="+mn-lt"/>
                <a:ea typeface="+mn-ea"/>
                <a:cs typeface="+mn-cs"/>
              </a:rPr>
              <a:t>Delivery</a:t>
            </a:r>
            <a:r>
              <a:rPr lang="en-GB" sz="1200" b="1" kern="1200" baseline="0" dirty="0">
                <a:solidFill>
                  <a:schemeClr val="tx1"/>
                </a:solidFill>
                <a:effectLst/>
                <a:latin typeface="+mn-lt"/>
                <a:ea typeface="+mn-ea"/>
                <a:cs typeface="+mn-cs"/>
              </a:rPr>
              <a:t> tips</a:t>
            </a:r>
          </a:p>
          <a:p>
            <a:pPr>
              <a:lnSpc>
                <a:spcPct val="107000"/>
              </a:lnSpc>
              <a:spcAft>
                <a:spcPts val="800"/>
              </a:spcAft>
            </a:pPr>
            <a:r>
              <a:rPr lang="en-GB" sz="1200" b="0" i="1" kern="1200" baseline="0" dirty="0">
                <a:solidFill>
                  <a:schemeClr val="tx1"/>
                </a:solidFill>
                <a:effectLst/>
                <a:latin typeface="+mn-lt"/>
                <a:ea typeface="+mn-ea"/>
                <a:cs typeface="+mn-cs"/>
              </a:rPr>
              <a:t>Activity A</a:t>
            </a:r>
          </a:p>
          <a:p>
            <a:pPr>
              <a:lnSpc>
                <a:spcPct val="107000"/>
              </a:lnSpc>
              <a:spcAft>
                <a:spcPts val="800"/>
              </a:spcAft>
            </a:pPr>
            <a:r>
              <a:rPr lang="en-GB" sz="1200" b="0" kern="1200" baseline="0" dirty="0">
                <a:solidFill>
                  <a:schemeClr val="tx1"/>
                </a:solidFill>
                <a:effectLst/>
                <a:latin typeface="+mn-lt"/>
                <a:ea typeface="+mn-ea"/>
                <a:cs typeface="+mn-cs"/>
              </a:rPr>
              <a:t>To aid organisation, the downloadable ‘Gender walk template’ structures the activity to enable pupils to focus their observations and make suggestions for action. </a:t>
            </a:r>
          </a:p>
          <a:p>
            <a:pPr>
              <a:lnSpc>
                <a:spcPct val="107000"/>
              </a:lnSpc>
              <a:spcAft>
                <a:spcPts val="800"/>
              </a:spcAft>
            </a:pPr>
            <a:r>
              <a:rPr lang="en-GB" sz="1200" b="0" kern="1200" baseline="0" dirty="0">
                <a:solidFill>
                  <a:schemeClr val="tx1"/>
                </a:solidFill>
                <a:effectLst/>
                <a:latin typeface="+mn-lt"/>
                <a:ea typeface="+mn-ea"/>
                <a:cs typeface="+mn-cs"/>
              </a:rPr>
              <a:t>Pupils could also be put into small groups and given a different space within school on which to focus, then share their observations as a class. </a:t>
            </a:r>
          </a:p>
          <a:p>
            <a:pPr>
              <a:lnSpc>
                <a:spcPct val="107000"/>
              </a:lnSpc>
              <a:spcAft>
                <a:spcPts val="800"/>
              </a:spcAft>
            </a:pPr>
            <a:r>
              <a:rPr lang="en-GB" sz="1200" b="0" kern="1200" baseline="0" dirty="0">
                <a:solidFill>
                  <a:schemeClr val="tx1"/>
                </a:solidFill>
                <a:effectLst/>
                <a:latin typeface="+mn-lt"/>
                <a:ea typeface="+mn-ea"/>
                <a:cs typeface="+mn-cs"/>
              </a:rPr>
              <a:t> </a:t>
            </a:r>
          </a:p>
        </p:txBody>
      </p:sp>
      <p:sp>
        <p:nvSpPr>
          <p:cNvPr id="4" name="Slide Number Placeholder 3"/>
          <p:cNvSpPr>
            <a:spLocks noGrp="1"/>
          </p:cNvSpPr>
          <p:nvPr>
            <p:ph type="sldNum" sz="quarter" idx="10"/>
          </p:nvPr>
        </p:nvSpPr>
        <p:spPr/>
        <p:txBody>
          <a:bodyPr/>
          <a:lstStyle/>
          <a:p>
            <a:fld id="{0DB0A52F-7544-40FC-BE14-7904855FBC70}" type="slidenum">
              <a:rPr lang="en-GB" smtClean="0"/>
              <a:t>15</a:t>
            </a:fld>
            <a:endParaRPr lang="en-GB"/>
          </a:p>
        </p:txBody>
      </p:sp>
    </p:spTree>
    <p:extLst>
      <p:ext uri="{BB962C8B-B14F-4D97-AF65-F5344CB8AC3E}">
        <p14:creationId xmlns:p14="http://schemas.microsoft.com/office/powerpoint/2010/main" val="32677445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b="1" kern="1200" dirty="0">
                <a:solidFill>
                  <a:schemeClr val="tx1"/>
                </a:solidFill>
                <a:effectLst/>
                <a:latin typeface="+mn-lt"/>
                <a:ea typeface="+mn-ea"/>
                <a:cs typeface="+mn-cs"/>
              </a:rPr>
              <a:t>Delivery</a:t>
            </a:r>
            <a:r>
              <a:rPr lang="en-GB" sz="1200" b="1" kern="1200" baseline="0" dirty="0">
                <a:solidFill>
                  <a:schemeClr val="tx1"/>
                </a:solidFill>
                <a:effectLst/>
                <a:latin typeface="+mn-lt"/>
                <a:ea typeface="+mn-ea"/>
                <a:cs typeface="+mn-cs"/>
              </a:rPr>
              <a:t> tips</a:t>
            </a:r>
            <a:endParaRPr lang="en-GB" sz="1200" b="0" kern="1200" baseline="0" dirty="0">
              <a:solidFill>
                <a:schemeClr val="tx1"/>
              </a:solidFill>
              <a:effectLst/>
              <a:latin typeface="+mn-lt"/>
              <a:ea typeface="+mn-ea"/>
              <a:cs typeface="+mn-cs"/>
            </a:endParaRPr>
          </a:p>
          <a:p>
            <a:pPr>
              <a:lnSpc>
                <a:spcPct val="107000"/>
              </a:lnSpc>
              <a:spcAft>
                <a:spcPts val="800"/>
              </a:spcAft>
            </a:pPr>
            <a:r>
              <a:rPr lang="en-GB" sz="1200" b="0" i="1" kern="1200" baseline="0" dirty="0">
                <a:solidFill>
                  <a:schemeClr val="tx1"/>
                </a:solidFill>
                <a:effectLst/>
                <a:latin typeface="+mn-lt"/>
                <a:ea typeface="+mn-ea"/>
                <a:cs typeface="+mn-cs"/>
              </a:rPr>
              <a:t>Extension to activity A</a:t>
            </a:r>
          </a:p>
          <a:p>
            <a:pPr>
              <a:lnSpc>
                <a:spcPct val="107000"/>
              </a:lnSpc>
              <a:spcAft>
                <a:spcPts val="800"/>
              </a:spcAft>
            </a:pPr>
            <a:r>
              <a:rPr lang="en-GB" sz="1200" b="0" kern="1200" baseline="0" dirty="0">
                <a:solidFill>
                  <a:schemeClr val="tx1"/>
                </a:solidFill>
                <a:effectLst/>
                <a:latin typeface="+mn-lt"/>
                <a:ea typeface="+mn-ea"/>
                <a:cs typeface="+mn-cs"/>
              </a:rPr>
              <a:t>if pupils have identified examples of gender stereotyping, or gender disparity that they feel strongly should change, you could consider discussing these at a school council meeting or to take to SLT or governors, if appropriate. This work could help develop pupils’ understanding about how to be an active citizen. </a:t>
            </a:r>
            <a:endParaRPr lang="en-GB" sz="1200" b="0" kern="1200" dirty="0">
              <a:solidFill>
                <a:schemeClr val="tx1"/>
              </a:solidFill>
              <a:effectLst/>
              <a:latin typeface="+mn-lt"/>
              <a:ea typeface="+mn-ea"/>
              <a:cs typeface="+mn-cs"/>
            </a:endParaRPr>
          </a:p>
          <a:p>
            <a:pPr>
              <a:lnSpc>
                <a:spcPct val="107000"/>
              </a:lnSpc>
              <a:spcAft>
                <a:spcPts val="800"/>
              </a:spcAft>
            </a:pP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DB0A52F-7544-40FC-BE14-7904855FBC70}" type="slidenum">
              <a:rPr lang="en-GB" smtClean="0"/>
              <a:t>16</a:t>
            </a:fld>
            <a:endParaRPr lang="en-GB"/>
          </a:p>
        </p:txBody>
      </p:sp>
    </p:spTree>
    <p:extLst>
      <p:ext uri="{BB962C8B-B14F-4D97-AF65-F5344CB8AC3E}">
        <p14:creationId xmlns:p14="http://schemas.microsoft.com/office/powerpoint/2010/main" val="32677445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baseline="0" dirty="0"/>
              <a:t>Delivery tips</a:t>
            </a:r>
            <a:endParaRPr lang="en-US" b="1" i="1"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dirty="0"/>
              <a:t>Activity B</a:t>
            </a:r>
          </a:p>
          <a:p>
            <a:r>
              <a:rPr lang="en-US" b="0" baseline="0" dirty="0"/>
              <a:t>Pupils could work in groups on this task to look at where gender stereotypes might appear in a classroom or school, or where some people might feel excluded  e.g. dressing up corner, library book choices, in the playground, on posters or notices, people’s language or </a:t>
            </a:r>
            <a:r>
              <a:rPr lang="en-US" b="0" baseline="0" dirty="0" err="1"/>
              <a:t>behaviour</a:t>
            </a:r>
            <a:r>
              <a:rPr lang="en-US" b="0" baseline="0" dirty="0"/>
              <a:t>. </a:t>
            </a:r>
          </a:p>
          <a:p>
            <a:endParaRPr lang="en-US" b="0" baseline="0" dirty="0"/>
          </a:p>
          <a:p>
            <a:r>
              <a:rPr lang="en-US" b="0" baseline="0" dirty="0"/>
              <a:t>They should then indicate how these aspects could be addressed.</a:t>
            </a:r>
          </a:p>
          <a:p>
            <a:endParaRPr lang="en-US" b="0" baseline="0" dirty="0"/>
          </a:p>
          <a:p>
            <a:r>
              <a:rPr lang="en-US" b="0" baseline="0" dirty="0"/>
              <a:t>Activity 5 template B can be used to support this activity.</a:t>
            </a:r>
          </a:p>
          <a:p>
            <a:endParaRPr lang="en-US" b="0" baseline="0" dirty="0"/>
          </a:p>
        </p:txBody>
      </p:sp>
      <p:sp>
        <p:nvSpPr>
          <p:cNvPr id="4" name="Slide Number Placeholder 3"/>
          <p:cNvSpPr>
            <a:spLocks noGrp="1"/>
          </p:cNvSpPr>
          <p:nvPr>
            <p:ph type="sldNum" sz="quarter" idx="10"/>
          </p:nvPr>
        </p:nvSpPr>
        <p:spPr/>
        <p:txBody>
          <a:bodyPr/>
          <a:lstStyle/>
          <a:p>
            <a:fld id="{4D298577-25BD-4FC7-B6BE-0FD530B6EC02}" type="slidenum">
              <a:rPr lang="en-GB" smtClean="0"/>
              <a:t>17</a:t>
            </a:fld>
            <a:endParaRPr lang="en-GB"/>
          </a:p>
        </p:txBody>
      </p:sp>
    </p:spTree>
    <p:extLst>
      <p:ext uri="{BB962C8B-B14F-4D97-AF65-F5344CB8AC3E}">
        <p14:creationId xmlns:p14="http://schemas.microsoft.com/office/powerpoint/2010/main" val="9548883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b="1" kern="1200" dirty="0">
                <a:solidFill>
                  <a:schemeClr val="tx1"/>
                </a:solidFill>
                <a:effectLst/>
                <a:latin typeface="+mn-lt"/>
                <a:ea typeface="+mn-ea"/>
                <a:cs typeface="+mn-cs"/>
              </a:rPr>
              <a:t>Delivery</a:t>
            </a:r>
            <a:r>
              <a:rPr lang="en-GB" sz="1200" b="1" kern="1200" baseline="0" dirty="0">
                <a:solidFill>
                  <a:schemeClr val="tx1"/>
                </a:solidFill>
                <a:effectLst/>
                <a:latin typeface="+mn-lt"/>
                <a:ea typeface="+mn-ea"/>
                <a:cs typeface="+mn-cs"/>
              </a:rPr>
              <a:t> tips</a:t>
            </a:r>
            <a:endParaRPr lang="en-GB" sz="1200" b="0" kern="1200" baseline="0" dirty="0">
              <a:solidFill>
                <a:schemeClr val="tx1"/>
              </a:solidFill>
              <a:effectLst/>
              <a:latin typeface="+mn-lt"/>
              <a:ea typeface="+mn-ea"/>
              <a:cs typeface="+mn-cs"/>
            </a:endParaRPr>
          </a:p>
          <a:p>
            <a:pPr>
              <a:lnSpc>
                <a:spcPct val="107000"/>
              </a:lnSpc>
              <a:spcAft>
                <a:spcPts val="800"/>
              </a:spcAft>
            </a:pPr>
            <a:r>
              <a:rPr lang="en-GB" sz="1200" b="0" i="1" kern="1200" baseline="0" dirty="0">
                <a:solidFill>
                  <a:schemeClr val="tx1"/>
                </a:solidFill>
                <a:effectLst/>
                <a:latin typeface="+mn-lt"/>
                <a:ea typeface="+mn-ea"/>
                <a:cs typeface="+mn-cs"/>
              </a:rPr>
              <a:t>Extension to activity B</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kern="1200" baseline="0" dirty="0">
                <a:solidFill>
                  <a:schemeClr val="tx1"/>
                </a:solidFill>
                <a:effectLst/>
                <a:latin typeface="+mn-lt"/>
                <a:ea typeface="+mn-ea"/>
                <a:cs typeface="+mn-cs"/>
              </a:rPr>
              <a:t>Encourage pupils to identify examples of stereotyping or where people might be excluded that they see and hear out of school, e.g. on TV, radio, internet or billboard ads, in shops or shop windows, in places they go such as leisure centres or the library, or things that they see or hear on their way to school.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kern="1200" baseline="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kern="1200" baseline="0" dirty="0">
                <a:solidFill>
                  <a:schemeClr val="tx1"/>
                </a:solidFill>
                <a:effectLst/>
                <a:latin typeface="+mn-lt"/>
                <a:ea typeface="+mn-ea"/>
                <a:cs typeface="+mn-cs"/>
              </a:rPr>
              <a:t>Pupils could consider writing a letter to a relevant organisation, for example to the local council, a local business or a company, letting them know that they value inclusivity and diversity and asking them to think about diversity, celebrate different identities and take steps to promote inclusivity. This work could help develop pupils’ understanding about how to take social action and be an active citizen.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kern="1200" baseline="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1" kern="1200" baseline="0" dirty="0">
                <a:solidFill>
                  <a:schemeClr val="tx1"/>
                </a:solidFill>
                <a:effectLst/>
                <a:latin typeface="+mn-lt"/>
                <a:ea typeface="+mn-ea"/>
                <a:cs typeface="+mn-cs"/>
              </a:rPr>
              <a:t>Note: Pupils should be reminded about ways to stay safe in their local community, and that they must talk to a trusted adult (e.g. parent, carer or teacher) before they take any kind of social action. Please ensure that the latest government guidance on the Coronavirus pandemic in your area is followed. </a:t>
            </a:r>
          </a:p>
          <a:p>
            <a:pPr>
              <a:lnSpc>
                <a:spcPct val="107000"/>
              </a:lnSpc>
              <a:spcAft>
                <a:spcPts val="800"/>
              </a:spcAft>
            </a:pP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DB0A52F-7544-40FC-BE14-7904855FBC70}" type="slidenum">
              <a:rPr lang="en-GB" smtClean="0"/>
              <a:t>18</a:t>
            </a:fld>
            <a:endParaRPr lang="en-GB"/>
          </a:p>
        </p:txBody>
      </p:sp>
    </p:spTree>
    <p:extLst>
      <p:ext uri="{BB962C8B-B14F-4D97-AF65-F5344CB8AC3E}">
        <p14:creationId xmlns:p14="http://schemas.microsoft.com/office/powerpoint/2010/main" val="15742302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baseline="0"/>
              <a:t>Title slide</a:t>
            </a:r>
            <a:endParaRPr lang="en-US" b="1" baseline="0" dirty="0"/>
          </a:p>
        </p:txBody>
      </p:sp>
      <p:sp>
        <p:nvSpPr>
          <p:cNvPr id="4" name="Slide Number Placeholder 3"/>
          <p:cNvSpPr>
            <a:spLocks noGrp="1"/>
          </p:cNvSpPr>
          <p:nvPr>
            <p:ph type="sldNum" sz="quarter" idx="10"/>
          </p:nvPr>
        </p:nvSpPr>
        <p:spPr/>
        <p:txBody>
          <a:bodyPr/>
          <a:lstStyle/>
          <a:p>
            <a:fld id="{4D298577-25BD-4FC7-B6BE-0FD530B6EC02}" type="slidenum">
              <a:rPr lang="en-GB" smtClean="0"/>
              <a:t>19</a:t>
            </a:fld>
            <a:endParaRPr lang="en-GB"/>
          </a:p>
        </p:txBody>
      </p:sp>
    </p:spTree>
    <p:extLst>
      <p:ext uri="{BB962C8B-B14F-4D97-AF65-F5344CB8AC3E}">
        <p14:creationId xmlns:p14="http://schemas.microsoft.com/office/powerpoint/2010/main" val="28949678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this is a hidden slide for teacher use only.</a:t>
            </a:r>
          </a:p>
          <a:p>
            <a:endParaRPr lang="en-US" dirty="0"/>
          </a:p>
          <a:p>
            <a:endParaRPr lang="en-US" dirty="0"/>
          </a:p>
        </p:txBody>
      </p:sp>
      <p:sp>
        <p:nvSpPr>
          <p:cNvPr id="4" name="Slide Number Placeholder 3"/>
          <p:cNvSpPr>
            <a:spLocks noGrp="1"/>
          </p:cNvSpPr>
          <p:nvPr>
            <p:ph type="sldNum" sz="quarter" idx="10"/>
          </p:nvPr>
        </p:nvSpPr>
        <p:spPr/>
        <p:txBody>
          <a:bodyPr/>
          <a:lstStyle/>
          <a:p>
            <a:fld id="{4D298577-25BD-4FC7-B6BE-0FD530B6EC02}" type="slidenum">
              <a:rPr lang="en-GB" smtClean="0"/>
              <a:t>20</a:t>
            </a:fld>
            <a:endParaRPr lang="en-GB"/>
          </a:p>
        </p:txBody>
      </p:sp>
    </p:spTree>
    <p:extLst>
      <p:ext uri="{BB962C8B-B14F-4D97-AF65-F5344CB8AC3E}">
        <p14:creationId xmlns:p14="http://schemas.microsoft.com/office/powerpoint/2010/main" val="11183886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solidFill>
                  <a:srgbClr val="BF0043"/>
                </a:solidFill>
              </a:rPr>
              <a:t>Delivery notes</a:t>
            </a:r>
          </a:p>
          <a:p>
            <a:r>
              <a:rPr lang="en-US" dirty="0">
                <a:solidFill>
                  <a:srgbClr val="BF0043"/>
                </a:solidFill>
              </a:rPr>
              <a:t>The final outcome</a:t>
            </a:r>
            <a:r>
              <a:rPr lang="en-US" baseline="0" dirty="0">
                <a:solidFill>
                  <a:srgbClr val="BF0043"/>
                </a:solidFill>
              </a:rPr>
              <a:t> refers to the extension/take home activity on slide 9. </a:t>
            </a:r>
            <a:endParaRPr lang="en-US" dirty="0">
              <a:solidFill>
                <a:srgbClr val="BF0043"/>
              </a:solidFill>
            </a:endParaRPr>
          </a:p>
        </p:txBody>
      </p:sp>
      <p:sp>
        <p:nvSpPr>
          <p:cNvPr id="4" name="Slide Number Placeholder 3"/>
          <p:cNvSpPr>
            <a:spLocks noGrp="1"/>
          </p:cNvSpPr>
          <p:nvPr>
            <p:ph type="sldNum" sz="quarter" idx="10"/>
          </p:nvPr>
        </p:nvSpPr>
        <p:spPr/>
        <p:txBody>
          <a:bodyPr/>
          <a:lstStyle/>
          <a:p>
            <a:fld id="{0DB0A52F-7544-40FC-BE14-7904855FBC70}" type="slidenum">
              <a:rPr lang="en-GB" smtClean="0"/>
              <a:t>21</a:t>
            </a:fld>
            <a:endParaRPr lang="en-GB"/>
          </a:p>
        </p:txBody>
      </p:sp>
    </p:spTree>
    <p:extLst>
      <p:ext uri="{BB962C8B-B14F-4D97-AF65-F5344CB8AC3E}">
        <p14:creationId xmlns:p14="http://schemas.microsoft.com/office/powerpoint/2010/main" val="9944550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solidFill>
                  <a:srgbClr val="BF0043"/>
                </a:solidFill>
              </a:rPr>
              <a:t>Delivery notes</a:t>
            </a:r>
          </a:p>
          <a:p>
            <a:r>
              <a:rPr lang="en-US" b="0" dirty="0">
                <a:solidFill>
                  <a:srgbClr val="BF0043"/>
                </a:solidFill>
              </a:rPr>
              <a:t>Discuss what makes a good friend and make a class list. You might include things like:</a:t>
            </a:r>
          </a:p>
          <a:p>
            <a:pPr marL="171450" indent="-171450">
              <a:buFont typeface="Arial"/>
              <a:buChar char="•"/>
            </a:pPr>
            <a:r>
              <a:rPr lang="en-US" b="0" dirty="0">
                <a:solidFill>
                  <a:srgbClr val="BF0043"/>
                </a:solidFill>
              </a:rPr>
              <a:t>Supporting each other, particularly if someone is feeling down or needs help</a:t>
            </a:r>
          </a:p>
          <a:p>
            <a:pPr marL="171450" indent="-171450">
              <a:buFont typeface="Arial"/>
              <a:buChar char="•"/>
            </a:pPr>
            <a:r>
              <a:rPr lang="en-US" b="0" dirty="0">
                <a:solidFill>
                  <a:srgbClr val="BF0043"/>
                </a:solidFill>
              </a:rPr>
              <a:t>Sticking</a:t>
            </a:r>
            <a:r>
              <a:rPr lang="en-US" b="0" baseline="0" dirty="0">
                <a:solidFill>
                  <a:srgbClr val="BF0043"/>
                </a:solidFill>
              </a:rPr>
              <a:t> up for one another</a:t>
            </a:r>
          </a:p>
          <a:p>
            <a:pPr marL="171450" indent="-171450">
              <a:buFont typeface="Arial"/>
              <a:buChar char="•"/>
            </a:pPr>
            <a:r>
              <a:rPr lang="en-US" b="0" baseline="0" dirty="0">
                <a:solidFill>
                  <a:srgbClr val="BF0043"/>
                </a:solidFill>
              </a:rPr>
              <a:t>Encouraging one another </a:t>
            </a:r>
          </a:p>
          <a:p>
            <a:pPr marL="171450" indent="-171450">
              <a:buFont typeface="Arial"/>
              <a:buChar char="•"/>
            </a:pPr>
            <a:r>
              <a:rPr lang="en-US" b="0" baseline="0" dirty="0">
                <a:solidFill>
                  <a:srgbClr val="BF0043"/>
                </a:solidFill>
              </a:rPr>
              <a:t>Listening </a:t>
            </a:r>
          </a:p>
          <a:p>
            <a:pPr marL="171450" indent="-171450">
              <a:buFont typeface="Arial"/>
              <a:buChar char="•"/>
            </a:pPr>
            <a:r>
              <a:rPr lang="en-US" b="0" baseline="0" dirty="0">
                <a:solidFill>
                  <a:srgbClr val="BF0043"/>
                </a:solidFill>
              </a:rPr>
              <a:t>Being trustworthy</a:t>
            </a:r>
          </a:p>
          <a:p>
            <a:pPr marL="171450" indent="-171450">
              <a:buFont typeface="Arial"/>
              <a:buChar char="•"/>
            </a:pPr>
            <a:endParaRPr lang="en-US" b="0" dirty="0">
              <a:solidFill>
                <a:srgbClr val="BF0043"/>
              </a:solidFill>
            </a:endParaRPr>
          </a:p>
          <a:p>
            <a:r>
              <a:rPr lang="en-US" sz="1200" b="0" i="0" kern="1200" dirty="0">
                <a:solidFill>
                  <a:srgbClr val="BF0043"/>
                </a:solidFill>
                <a:effectLst/>
                <a:latin typeface="+mn-lt"/>
                <a:ea typeface="+mn-ea"/>
                <a:cs typeface="+mn-cs"/>
              </a:rPr>
              <a:t>Ask pupils to </a:t>
            </a:r>
            <a:r>
              <a:rPr lang="en-GB" sz="1200" b="0" i="0" kern="1200" dirty="0">
                <a:solidFill>
                  <a:schemeClr val="tx1"/>
                </a:solidFill>
                <a:effectLst/>
                <a:latin typeface="+mn-lt"/>
                <a:ea typeface="+mn-ea"/>
                <a:cs typeface="+mn-cs"/>
              </a:rPr>
              <a:t>think about their friendships. Are they a good friend? Are their friends being a good friend to them?</a:t>
            </a: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DB0A52F-7544-40FC-BE14-7904855FBC70}" type="slidenum">
              <a:rPr lang="en-GB" smtClean="0"/>
              <a:t>22</a:t>
            </a:fld>
            <a:endParaRPr lang="en-GB"/>
          </a:p>
        </p:txBody>
      </p:sp>
    </p:spTree>
    <p:extLst>
      <p:ext uri="{BB962C8B-B14F-4D97-AF65-F5344CB8AC3E}">
        <p14:creationId xmlns:p14="http://schemas.microsoft.com/office/powerpoint/2010/main" val="32677445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14300" indent="0">
              <a:buNone/>
            </a:pPr>
            <a:r>
              <a:rPr lang="en-US" sz="1200" b="1" dirty="0"/>
              <a:t>Delivery tips</a:t>
            </a:r>
          </a:p>
          <a:p>
            <a:pPr marL="114300" indent="0">
              <a:buNone/>
            </a:pPr>
            <a:endParaRPr lang="en-US" sz="1200" b="1" dirty="0"/>
          </a:p>
          <a:p>
            <a:pPr marL="114300" indent="0">
              <a:buNone/>
            </a:pPr>
            <a:r>
              <a:rPr lang="en-US" sz="1200" b="0" dirty="0"/>
              <a:t>The No Room for Racism packs also</a:t>
            </a:r>
            <a:r>
              <a:rPr lang="en-US" sz="1200" b="0" baseline="0" dirty="0"/>
              <a:t> contain activities and a film about allyship and can be used </a:t>
            </a:r>
            <a:r>
              <a:rPr lang="en-US" sz="1200" b="0" dirty="0"/>
              <a:t>to support your teaching.</a:t>
            </a:r>
          </a:p>
          <a:p>
            <a:pPr marL="114300" indent="0">
              <a:buNone/>
            </a:pPr>
            <a:r>
              <a:rPr lang="en-GB" sz="1200" i="1" kern="1200" baseline="0" dirty="0">
                <a:solidFill>
                  <a:srgbClr val="BF0043"/>
                </a:solidFill>
                <a:effectLst/>
                <a:latin typeface="+mn-lt"/>
                <a:ea typeface="+mn-ea"/>
                <a:cs typeface="+mn-cs"/>
              </a:rPr>
              <a:t>No Room for Racism: Racism and inclusion pack: </a:t>
            </a:r>
            <a:r>
              <a:rPr lang="en-GB" sz="1200" b="0" i="0" u="none" strike="noStrike" kern="1200" dirty="0">
                <a:solidFill>
                  <a:schemeClr val="tx1"/>
                </a:solidFill>
                <a:effectLst/>
                <a:latin typeface="+mn-lt"/>
                <a:ea typeface="+mn-ea"/>
                <a:cs typeface="+mn-cs"/>
                <a:hlinkClick r:id="rId3"/>
              </a:rPr>
              <a:t>https://plprimarystars.com/resources/nrfr-racism-inclusion</a:t>
            </a:r>
            <a:endParaRPr lang="en-GB" sz="1200" b="0" i="0" u="none" strike="noStrike" kern="1200" baseline="0" dirty="0">
              <a:solidFill>
                <a:schemeClr val="tx1"/>
              </a:solidFill>
              <a:effectLst/>
              <a:latin typeface="+mn-lt"/>
              <a:ea typeface="+mn-ea"/>
              <a:cs typeface="+mn-cs"/>
            </a:endParaRPr>
          </a:p>
          <a:p>
            <a:pPr marL="114300" indent="0">
              <a:buNone/>
            </a:pPr>
            <a:r>
              <a:rPr lang="en-GB" sz="1200" i="1" kern="1200" baseline="0" dirty="0">
                <a:solidFill>
                  <a:srgbClr val="BF0043"/>
                </a:solidFill>
                <a:effectLst/>
                <a:latin typeface="+mn-lt"/>
                <a:ea typeface="+mn-ea"/>
                <a:cs typeface="+mn-cs"/>
              </a:rPr>
              <a:t>No Room for Racism: Stereotyping pack: </a:t>
            </a:r>
            <a:r>
              <a:rPr lang="en-GB" sz="1200" b="0" i="0" u="none" strike="noStrike" kern="1200" dirty="0">
                <a:solidFill>
                  <a:schemeClr val="tx1"/>
                </a:solidFill>
                <a:effectLst/>
                <a:latin typeface="+mn-lt"/>
                <a:ea typeface="+mn-ea"/>
                <a:cs typeface="+mn-cs"/>
                <a:hlinkClick r:id="rId4"/>
              </a:rPr>
              <a:t>https://plprimarystars.com/resources/nrfr-stereotyping</a:t>
            </a:r>
            <a:endParaRPr lang="en-GB" sz="1200" b="0" i="0" u="none" strike="noStrike"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i="1" dirty="0"/>
          </a:p>
          <a:p>
            <a:pPr marL="114300" indent="0">
              <a:buNone/>
            </a:pPr>
            <a:r>
              <a:rPr lang="en-US" sz="1200" i="0" dirty="0"/>
              <a:t>Ask</a:t>
            </a:r>
            <a:r>
              <a:rPr lang="en-US" sz="1200" i="0" baseline="0" dirty="0"/>
              <a:t> pupils: </a:t>
            </a:r>
          </a:p>
          <a:p>
            <a:pPr marL="285750" indent="-171450">
              <a:buFont typeface="Arial"/>
              <a:buChar char="•"/>
            </a:pPr>
            <a:r>
              <a:rPr lang="en-US" sz="1200" dirty="0"/>
              <a:t>What is one thing you could say or do to show allyship?</a:t>
            </a:r>
          </a:p>
          <a:p>
            <a:pPr marL="285750" marR="0" indent="-171450" algn="l" defTabSz="457200" rtl="0" eaLnBrk="1" fontAlgn="auto" latinLnBrk="0" hangingPunct="1">
              <a:lnSpc>
                <a:spcPct val="100000"/>
              </a:lnSpc>
              <a:spcBef>
                <a:spcPts val="0"/>
              </a:spcBef>
              <a:spcAft>
                <a:spcPts val="0"/>
              </a:spcAft>
              <a:buClrTx/>
              <a:buSzTx/>
              <a:buFont typeface="Arial"/>
              <a:buChar char="•"/>
              <a:tabLst/>
              <a:defRPr/>
            </a:pPr>
            <a:r>
              <a:rPr lang="en-US" sz="1200" dirty="0"/>
              <a:t>Can you think of times when you could say or do these things?</a:t>
            </a:r>
          </a:p>
          <a:p>
            <a:pPr marL="285750" marR="0" indent="-171450" algn="l" defTabSz="457200" rtl="0" eaLnBrk="1" fontAlgn="auto" latinLnBrk="0" hangingPunct="1">
              <a:lnSpc>
                <a:spcPct val="100000"/>
              </a:lnSpc>
              <a:spcBef>
                <a:spcPts val="0"/>
              </a:spcBef>
              <a:spcAft>
                <a:spcPts val="0"/>
              </a:spcAft>
              <a:buClrTx/>
              <a:buSzTx/>
              <a:buFont typeface="Arial"/>
              <a:buChar char="•"/>
              <a:tabLst/>
              <a:defRPr/>
            </a:pPr>
            <a:r>
              <a:rPr lang="en-GB" dirty="0">
                <a:solidFill>
                  <a:srgbClr val="000000"/>
                </a:solidFill>
                <a:latin typeface="Calibri" panose="020F0502020204030204" pitchFamily="34" charset="0"/>
              </a:rPr>
              <a:t>How could you be an ally in these areas of your life?</a:t>
            </a:r>
            <a:endParaRPr lang="en-GB" dirty="0"/>
          </a:p>
          <a:p>
            <a:pPr lvl="1" fontAlgn="base">
              <a:spcBef>
                <a:spcPts val="1000"/>
              </a:spcBef>
              <a:buFont typeface="Arial" panose="020B0604020202020204" pitchFamily="34" charset="0"/>
              <a:buChar char="•"/>
            </a:pPr>
            <a:r>
              <a:rPr lang="en-GB" dirty="0">
                <a:solidFill>
                  <a:srgbClr val="000000"/>
                </a:solidFill>
                <a:latin typeface="Calibri" panose="020F0502020204030204" pitchFamily="34" charset="0"/>
              </a:rPr>
              <a:t> At school</a:t>
            </a:r>
            <a:endParaRPr lang="en-GB" dirty="0">
              <a:solidFill>
                <a:srgbClr val="000000"/>
              </a:solidFill>
              <a:latin typeface="Arial" panose="020B0604020202020204" pitchFamily="34" charset="0"/>
            </a:endParaRPr>
          </a:p>
          <a:p>
            <a:pPr lvl="1" fontAlgn="base">
              <a:spcBef>
                <a:spcPts val="1000"/>
              </a:spcBef>
              <a:buFont typeface="Arial" panose="020B0604020202020204" pitchFamily="34" charset="0"/>
              <a:buChar char="•"/>
            </a:pPr>
            <a:r>
              <a:rPr lang="en-GB" dirty="0">
                <a:solidFill>
                  <a:srgbClr val="000000"/>
                </a:solidFill>
                <a:latin typeface="Calibri" panose="020F0502020204030204" pitchFamily="34" charset="0"/>
              </a:rPr>
              <a:t> At home </a:t>
            </a:r>
            <a:endParaRPr lang="en-GB" dirty="0">
              <a:solidFill>
                <a:srgbClr val="000000"/>
              </a:solidFill>
              <a:latin typeface="Arial" panose="020B0604020202020204" pitchFamily="34" charset="0"/>
            </a:endParaRPr>
          </a:p>
          <a:p>
            <a:pPr lvl="1" fontAlgn="base">
              <a:spcBef>
                <a:spcPts val="1000"/>
              </a:spcBef>
              <a:buFont typeface="Arial" panose="020B0604020202020204" pitchFamily="34" charset="0"/>
              <a:buChar char="•"/>
            </a:pPr>
            <a:r>
              <a:rPr lang="en-GB" dirty="0">
                <a:solidFill>
                  <a:srgbClr val="000000"/>
                </a:solidFill>
                <a:latin typeface="Calibri" panose="020F0502020204030204" pitchFamily="34" charset="0"/>
              </a:rPr>
              <a:t> With your friends</a:t>
            </a:r>
            <a:endParaRPr lang="en-GB" dirty="0">
              <a:solidFill>
                <a:srgbClr val="000000"/>
              </a:solidFill>
              <a:latin typeface="Arial" panose="020B0604020202020204" pitchFamily="34" charset="0"/>
            </a:endParaRPr>
          </a:p>
          <a:p>
            <a:pPr lvl="1" fontAlgn="base">
              <a:spcBef>
                <a:spcPts val="1000"/>
              </a:spcBef>
              <a:buFont typeface="Arial" panose="020B0604020202020204" pitchFamily="34" charset="0"/>
              <a:buChar char="•"/>
            </a:pPr>
            <a:r>
              <a:rPr lang="en-GB" dirty="0">
                <a:solidFill>
                  <a:srgbClr val="000000"/>
                </a:solidFill>
                <a:latin typeface="Calibri" panose="020F0502020204030204" pitchFamily="34" charset="0"/>
              </a:rPr>
              <a:t> Playing or watching football</a:t>
            </a:r>
            <a:endParaRPr lang="en-GB" dirty="0">
              <a:solidFill>
                <a:srgbClr val="000000"/>
              </a:solidFill>
              <a:latin typeface="Arial" panose="020B0604020202020204" pitchFamily="34" charset="0"/>
            </a:endParaRP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DB0A52F-7544-40FC-BE14-7904855FBC70}" type="slidenum">
              <a:rPr lang="en-GB" smtClean="0"/>
              <a:t>23</a:t>
            </a:fld>
            <a:endParaRPr lang="en-GB"/>
          </a:p>
        </p:txBody>
      </p:sp>
    </p:spTree>
    <p:extLst>
      <p:ext uri="{BB962C8B-B14F-4D97-AF65-F5344CB8AC3E}">
        <p14:creationId xmlns:p14="http://schemas.microsoft.com/office/powerpoint/2010/main" val="3788166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i="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DB0A52F-7544-40FC-BE14-7904855FBC70}" type="slidenum">
              <a:rPr lang="en-GB" smtClean="0"/>
              <a:t>24</a:t>
            </a:fld>
            <a:endParaRPr lang="en-GB"/>
          </a:p>
        </p:txBody>
      </p:sp>
    </p:spTree>
    <p:extLst>
      <p:ext uri="{BB962C8B-B14F-4D97-AF65-F5344CB8AC3E}">
        <p14:creationId xmlns:p14="http://schemas.microsoft.com/office/powerpoint/2010/main" val="32677445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DB0A52F-7544-40FC-BE14-7904855FBC70}" type="slidenum">
              <a:rPr lang="en-GB" smtClean="0"/>
              <a:t>25</a:t>
            </a:fld>
            <a:endParaRPr lang="en-GB"/>
          </a:p>
        </p:txBody>
      </p:sp>
    </p:spTree>
    <p:extLst>
      <p:ext uri="{BB962C8B-B14F-4D97-AF65-F5344CB8AC3E}">
        <p14:creationId xmlns:p14="http://schemas.microsoft.com/office/powerpoint/2010/main" val="24544888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Delivery tips</a:t>
            </a:r>
          </a:p>
          <a:p>
            <a:r>
              <a:rPr lang="en-US" sz="1200" b="0" dirty="0"/>
              <a:t>The ‘Top tips for being a good ally’ activity sheet </a:t>
            </a:r>
            <a:r>
              <a:rPr lang="en-US" b="0" dirty="0"/>
              <a:t>can be used for pupils to write their top tips.</a:t>
            </a:r>
            <a:endParaRPr lang="en-US" sz="1200" b="0" dirty="0"/>
          </a:p>
          <a:p>
            <a:r>
              <a:rPr lang="en-US" sz="1200" b="0" dirty="0"/>
              <a:t>Pupils could come up with their own top tips in pairs or groups, then feed back</a:t>
            </a:r>
            <a:r>
              <a:rPr lang="en-US" sz="1200" b="0" baseline="0" dirty="0"/>
              <a:t> for the class to choose a ‘final five’ to display.</a:t>
            </a:r>
          </a:p>
          <a:p>
            <a:endParaRPr lang="en-GB" sz="1200" dirty="0"/>
          </a:p>
          <a:p>
            <a:endParaRPr lang="en-GB" sz="1200" i="1" kern="1200" baseline="0" dirty="0">
              <a:solidFill>
                <a:schemeClr val="tx1"/>
              </a:solidFill>
              <a:effectLst/>
              <a:latin typeface="+mn-lt"/>
              <a:ea typeface="+mn-ea"/>
              <a:cs typeface="+mn-cs"/>
            </a:endParaRPr>
          </a:p>
          <a:p>
            <a:endParaRPr lang="en-GB" sz="1200" i="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DB0A52F-7544-40FC-BE14-7904855FBC70}" type="slidenum">
              <a:rPr lang="en-GB" smtClean="0"/>
              <a:t>26</a:t>
            </a:fld>
            <a:endParaRPr lang="en-GB"/>
          </a:p>
        </p:txBody>
      </p:sp>
    </p:spTree>
    <p:extLst>
      <p:ext uri="{BB962C8B-B14F-4D97-AF65-F5344CB8AC3E}">
        <p14:creationId xmlns:p14="http://schemas.microsoft.com/office/powerpoint/2010/main" val="7027472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b="1" dirty="0"/>
              <a:t>Delivery tips</a:t>
            </a:r>
          </a:p>
          <a:p>
            <a:r>
              <a:rPr lang="en-US" dirty="0"/>
              <a:t>Use the class top tips to help</a:t>
            </a:r>
            <a:r>
              <a:rPr lang="en-US" baseline="0" dirty="0"/>
              <a:t> pupils make their own ‘Allyship pledge’ using the activity sheet. Remind them that being a good ally helps to make a more fair and equal society for everyone. </a:t>
            </a:r>
          </a:p>
          <a:p>
            <a:endParaRPr lang="en-US" baseline="0" dirty="0"/>
          </a:p>
          <a:p>
            <a:r>
              <a:rPr lang="en-US" baseline="0" dirty="0"/>
              <a:t>Using the four Premier League values to help them structure their pledge, ask them to think about the things they could do or say to demonstrate that they are a good ally (you could also remind them of their ideas from slide 5). These could be displayed along with the Allyship Top Tips, or on an ‘Allyship pledge wall’ to demonstrate their promises to everyone. Alternatively, you could create and display a whole class pledge to refer back to throughout the year.</a:t>
            </a:r>
          </a:p>
          <a:p>
            <a:endParaRPr lang="en-GB" sz="1200" dirty="0"/>
          </a:p>
          <a:p>
            <a:endParaRPr lang="en-GB" sz="1200" i="1" kern="1200" baseline="0" dirty="0">
              <a:solidFill>
                <a:schemeClr val="tx1"/>
              </a:solidFill>
              <a:effectLst/>
              <a:latin typeface="+mn-lt"/>
              <a:ea typeface="+mn-ea"/>
              <a:cs typeface="+mn-cs"/>
            </a:endParaRPr>
          </a:p>
          <a:p>
            <a:endParaRPr lang="en-GB" sz="1200" i="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DB0A52F-7544-40FC-BE14-7904855FBC70}" type="slidenum">
              <a:rPr lang="en-GB" smtClean="0"/>
              <a:t>27</a:t>
            </a:fld>
            <a:endParaRPr lang="en-GB"/>
          </a:p>
        </p:txBody>
      </p:sp>
    </p:spTree>
    <p:extLst>
      <p:ext uri="{BB962C8B-B14F-4D97-AF65-F5344CB8AC3E}">
        <p14:creationId xmlns:p14="http://schemas.microsoft.com/office/powerpoint/2010/main" val="14333809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Delivery tips</a:t>
            </a:r>
            <a:endParaRPr lang="en-US" sz="1200" b="0" dirty="0"/>
          </a:p>
          <a:p>
            <a:r>
              <a:rPr lang="en-US" sz="1200" b="0" dirty="0"/>
              <a:t>Pupils can use the ‘Design a football shirt’ activity sheet which you can find in the ‘Extra time’ section of this pack: https://plprimarystars.com/resources/rainbow-laces </a:t>
            </a:r>
          </a:p>
          <a:p>
            <a:r>
              <a:rPr lang="en-US" sz="1200" b="0" dirty="0"/>
              <a:t>This could be used as an extension or take-home activity</a:t>
            </a:r>
            <a:r>
              <a:rPr lang="en-US" sz="1200" b="0" baseline="0" dirty="0"/>
              <a:t>. </a:t>
            </a:r>
          </a:p>
          <a:p>
            <a:r>
              <a:rPr lang="en-US" sz="1200" b="0" baseline="0" dirty="0"/>
              <a:t>Pupils’ designs could be collected together to form a class display of rainbow shirts.</a:t>
            </a:r>
          </a:p>
          <a:p>
            <a:endParaRPr lang="en-US" sz="1200" b="0" baseline="0" dirty="0"/>
          </a:p>
          <a:p>
            <a:r>
              <a:rPr lang="en-US" sz="1200" b="0" baseline="0" dirty="0"/>
              <a:t>We would love to see and celebrate the tips, pledges and shirts that pupils create! Please email us at plprimarystars@premierleague.com or tweet @</a:t>
            </a:r>
            <a:r>
              <a:rPr lang="en-US" sz="1200" b="0" baseline="0" dirty="0" err="1"/>
              <a:t>PLCommunities</a:t>
            </a:r>
            <a:r>
              <a:rPr lang="en-US" sz="1200" b="0" baseline="0" dirty="0"/>
              <a:t> using #</a:t>
            </a:r>
            <a:r>
              <a:rPr lang="en-US" sz="1200" b="0" baseline="0" dirty="0" err="1"/>
              <a:t>PLPrimaryStars</a:t>
            </a:r>
            <a:endParaRPr lang="en-US" sz="1200" dirty="0"/>
          </a:p>
          <a:p>
            <a:endParaRPr lang="en-GB" sz="1200" i="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DB0A52F-7544-40FC-BE14-7904855FBC70}" type="slidenum">
              <a:rPr lang="en-GB" smtClean="0"/>
              <a:t>28</a:t>
            </a:fld>
            <a:endParaRPr lang="en-GB"/>
          </a:p>
        </p:txBody>
      </p:sp>
    </p:spTree>
    <p:extLst>
      <p:ext uri="{BB962C8B-B14F-4D97-AF65-F5344CB8AC3E}">
        <p14:creationId xmlns:p14="http://schemas.microsoft.com/office/powerpoint/2010/main" val="372645299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10.png"/><Relationship Id="rId5" Type="http://schemas.openxmlformats.org/officeDocument/2006/relationships/image" Target="../media/image3.png"/><Relationship Id="rId4"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8.png"/><Relationship Id="rId7"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Master" Target="../slideMasters/slideMaster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13.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13.pn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2_RL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981CA47-4AE3-4C54-8879-55521D6644B9}"/>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11369787" y="6203575"/>
            <a:ext cx="583442" cy="654425"/>
          </a:xfrm>
          <a:prstGeom prst="rect">
            <a:avLst/>
          </a:prstGeom>
        </p:spPr>
      </p:pic>
      <p:pic>
        <p:nvPicPr>
          <p:cNvPr id="10" name="Picture 9"/>
          <p:cNvPicPr>
            <a:picLocks noChangeAspect="1"/>
          </p:cNvPicPr>
          <p:nvPr userDrawn="1"/>
        </p:nvPicPr>
        <p:blipFill>
          <a:blip r:embed="rId4"/>
          <a:stretch>
            <a:fillRect/>
          </a:stretch>
        </p:blipFill>
        <p:spPr>
          <a:xfrm>
            <a:off x="4668025" y="4888974"/>
            <a:ext cx="2883658" cy="1798476"/>
          </a:xfrm>
          <a:prstGeom prst="rect">
            <a:avLst/>
          </a:prstGeom>
        </p:spPr>
      </p:pic>
      <p:pic>
        <p:nvPicPr>
          <p:cNvPr id="2" name="Picture 1"/>
          <p:cNvPicPr>
            <a:picLocks noChangeAspect="1"/>
          </p:cNvPicPr>
          <p:nvPr userDrawn="1"/>
        </p:nvPicPr>
        <p:blipFill>
          <a:blip r:embed="rId5"/>
          <a:stretch>
            <a:fillRect/>
          </a:stretch>
        </p:blipFill>
        <p:spPr>
          <a:xfrm>
            <a:off x="1480928" y="2167018"/>
            <a:ext cx="9230144" cy="2523963"/>
          </a:xfrm>
          <a:prstGeom prst="rect">
            <a:avLst/>
          </a:prstGeom>
        </p:spPr>
      </p:pic>
      <p:pic>
        <p:nvPicPr>
          <p:cNvPr id="7" name="Picture 6" descr="Text&#10;&#10;Description automatically generated">
            <a:extLst>
              <a:ext uri="{FF2B5EF4-FFF2-40B4-BE49-F238E27FC236}">
                <a16:creationId xmlns:a16="http://schemas.microsoft.com/office/drawing/2014/main" id="{10BDE1FF-44A4-9D4B-96AE-9E104E0B95DB}"/>
              </a:ext>
            </a:extLst>
          </p:cNvPr>
          <p:cNvPicPr>
            <a:picLocks noChangeAspect="1"/>
          </p:cNvPicPr>
          <p:nvPr userDrawn="1"/>
        </p:nvPicPr>
        <p:blipFill>
          <a:blip r:embed="rId6" cstate="screen">
            <a:extLst>
              <a:ext uri="{28A0092B-C50C-407E-A947-70E740481C1C}">
                <a14:useLocalDpi xmlns:a14="http://schemas.microsoft.com/office/drawing/2010/main" val="0"/>
              </a:ext>
            </a:extLst>
          </a:blip>
          <a:stretch>
            <a:fillRect/>
          </a:stretch>
        </p:blipFill>
        <p:spPr>
          <a:xfrm>
            <a:off x="4448794" y="447150"/>
            <a:ext cx="3294412" cy="1521875"/>
          </a:xfrm>
          <a:prstGeom prst="rect">
            <a:avLst/>
          </a:prstGeom>
        </p:spPr>
      </p:pic>
    </p:spTree>
    <p:extLst>
      <p:ext uri="{BB962C8B-B14F-4D97-AF65-F5344CB8AC3E}">
        <p14:creationId xmlns:p14="http://schemas.microsoft.com/office/powerpoint/2010/main" val="695922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2_RL_Learning Objectives">
    <p:bg>
      <p:bgPr>
        <a:solidFill>
          <a:schemeClr val="bg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870BFA44-1C36-644E-BF1C-DBF8EE9D4F05}"/>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t="-259"/>
          <a:stretch/>
        </p:blipFill>
        <p:spPr>
          <a:xfrm>
            <a:off x="0" y="633148"/>
            <a:ext cx="12192000" cy="5559878"/>
          </a:xfrm>
          <a:prstGeom prst="rect">
            <a:avLst/>
          </a:prstGeom>
        </p:spPr>
      </p:pic>
      <p:sp>
        <p:nvSpPr>
          <p:cNvPr id="18" name="Rectangle 17">
            <a:extLst>
              <a:ext uri="{FF2B5EF4-FFF2-40B4-BE49-F238E27FC236}">
                <a16:creationId xmlns:a16="http://schemas.microsoft.com/office/drawing/2014/main" id="{792308A6-30AB-3A4D-B04A-D0EB95F57F14}"/>
              </a:ext>
            </a:extLst>
          </p:cNvPr>
          <p:cNvSpPr/>
          <p:nvPr userDrawn="1"/>
        </p:nvSpPr>
        <p:spPr>
          <a:xfrm>
            <a:off x="0" y="0"/>
            <a:ext cx="12192000" cy="6331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22" name="Picture 21">
            <a:extLst>
              <a:ext uri="{FF2B5EF4-FFF2-40B4-BE49-F238E27FC236}">
                <a16:creationId xmlns:a16="http://schemas.microsoft.com/office/drawing/2014/main" id="{61593E35-8230-D043-9150-AC521B944DD2}"/>
              </a:ext>
            </a:extLst>
          </p:cNvPr>
          <p:cNvPicPr>
            <a:picLocks noChangeAspect="1"/>
          </p:cNvPicPr>
          <p:nvPr userDrawn="1"/>
        </p:nvPicPr>
        <p:blipFill>
          <a:blip r:embed="rId3" cstate="email">
            <a:extLst>
              <a:ext uri="{28A0092B-C50C-407E-A947-70E740481C1C}">
                <a14:useLocalDpi xmlns:a14="http://schemas.microsoft.com/office/drawing/2010/main" val="0"/>
              </a:ext>
            </a:extLst>
          </a:blip>
          <a:stretch>
            <a:fillRect/>
          </a:stretch>
        </p:blipFill>
        <p:spPr>
          <a:xfrm>
            <a:off x="0" y="6193026"/>
            <a:ext cx="12192000" cy="665147"/>
          </a:xfrm>
          <a:prstGeom prst="rect">
            <a:avLst/>
          </a:prstGeom>
        </p:spPr>
      </p:pic>
      <p:sp>
        <p:nvSpPr>
          <p:cNvPr id="28" name="Text Placeholder 8"/>
          <p:cNvSpPr>
            <a:spLocks noGrp="1"/>
          </p:cNvSpPr>
          <p:nvPr>
            <p:ph type="body" sz="quarter" idx="14"/>
          </p:nvPr>
        </p:nvSpPr>
        <p:spPr>
          <a:xfrm>
            <a:off x="874579" y="2411119"/>
            <a:ext cx="10614537" cy="1899995"/>
          </a:xfrm>
          <a:solidFill>
            <a:schemeClr val="accent1"/>
          </a:solidFill>
        </p:spPr>
        <p:txBody>
          <a:bodyPr lIns="180000" tIns="180000" rIns="180000" bIns="180000" anchor="ctr" anchorCtr="0"/>
          <a:lstStyle>
            <a:lvl1pPr marL="342900" indent="-342900">
              <a:lnSpc>
                <a:spcPct val="100000"/>
              </a:lnSpc>
              <a:spcAft>
                <a:spcPts val="0"/>
              </a:spcAft>
              <a:buFont typeface="Arial" panose="020B0604020202020204" pitchFamily="34" charset="0"/>
              <a:buChar char="•"/>
              <a:defRPr sz="2400" b="0" i="0" baseline="0">
                <a:solidFill>
                  <a:schemeClr val="bg1"/>
                </a:solidFill>
                <a:latin typeface="Arial" panose="020B0604020202020204" pitchFamily="34" charset="0"/>
                <a:cs typeface="Arial" panose="020B0604020202020204" pitchFamily="34" charset="0"/>
              </a:defRPr>
            </a:lvl1pPr>
          </a:lstStyle>
          <a:p>
            <a:pPr lvl="0"/>
            <a:r>
              <a:rPr lang="en-US"/>
              <a:t>Click to edit Master text styles</a:t>
            </a:r>
          </a:p>
        </p:txBody>
      </p:sp>
      <p:pic>
        <p:nvPicPr>
          <p:cNvPr id="11" name="Picture 10"/>
          <p:cNvPicPr>
            <a:picLocks noChangeAspect="1"/>
          </p:cNvPicPr>
          <p:nvPr userDrawn="1"/>
        </p:nvPicPr>
        <p:blipFill>
          <a:blip r:embed="rId4"/>
          <a:stretch>
            <a:fillRect/>
          </a:stretch>
        </p:blipFill>
        <p:spPr>
          <a:xfrm>
            <a:off x="5856701" y="72970"/>
            <a:ext cx="6096528" cy="512108"/>
          </a:xfrm>
          <a:prstGeom prst="rect">
            <a:avLst/>
          </a:prstGeom>
        </p:spPr>
      </p:pic>
      <p:pic>
        <p:nvPicPr>
          <p:cNvPr id="19" name="Picture 18">
            <a:extLst>
              <a:ext uri="{FF2B5EF4-FFF2-40B4-BE49-F238E27FC236}">
                <a16:creationId xmlns:a16="http://schemas.microsoft.com/office/drawing/2014/main" id="{C70A649B-D62A-474B-A6C1-7AB6241F0B1E}"/>
              </a:ext>
            </a:extLst>
          </p:cNvPr>
          <p:cNvPicPr>
            <a:picLocks noChangeAspect="1"/>
          </p:cNvPicPr>
          <p:nvPr userDrawn="1"/>
        </p:nvPicPr>
        <p:blipFill>
          <a:blip r:embed="rId5" cstate="screen">
            <a:extLst>
              <a:ext uri="{28A0092B-C50C-407E-A947-70E740481C1C}">
                <a14:useLocalDpi xmlns:a14="http://schemas.microsoft.com/office/drawing/2010/main" val="0"/>
              </a:ext>
            </a:extLst>
          </a:blip>
          <a:stretch>
            <a:fillRect/>
          </a:stretch>
        </p:blipFill>
        <p:spPr>
          <a:xfrm>
            <a:off x="11369787" y="6203575"/>
            <a:ext cx="583442" cy="654425"/>
          </a:xfrm>
          <a:prstGeom prst="rect">
            <a:avLst/>
          </a:prstGeom>
        </p:spPr>
      </p:pic>
      <p:pic>
        <p:nvPicPr>
          <p:cNvPr id="20" name="Picture 19" descr="Text&#10;&#10;Description automatically generated">
            <a:extLst>
              <a:ext uri="{FF2B5EF4-FFF2-40B4-BE49-F238E27FC236}">
                <a16:creationId xmlns:a16="http://schemas.microsoft.com/office/drawing/2014/main" id="{0BC0FDFF-587A-F048-983B-3E0157C6E782}"/>
              </a:ext>
            </a:extLst>
          </p:cNvPr>
          <p:cNvPicPr>
            <a:picLocks noChangeAspect="1"/>
          </p:cNvPicPr>
          <p:nvPr userDrawn="1"/>
        </p:nvPicPr>
        <p:blipFill>
          <a:blip r:embed="rId6" cstate="screen">
            <a:extLst>
              <a:ext uri="{28A0092B-C50C-407E-A947-70E740481C1C}">
                <a14:useLocalDpi xmlns:a14="http://schemas.microsoft.com/office/drawing/2010/main" val="0"/>
              </a:ext>
            </a:extLst>
          </a:blip>
          <a:stretch>
            <a:fillRect/>
          </a:stretch>
        </p:blipFill>
        <p:spPr>
          <a:xfrm>
            <a:off x="107235" y="79650"/>
            <a:ext cx="983521" cy="454344"/>
          </a:xfrm>
          <a:prstGeom prst="rect">
            <a:avLst/>
          </a:prstGeom>
        </p:spPr>
      </p:pic>
      <p:pic>
        <p:nvPicPr>
          <p:cNvPr id="21" name="PLPS-Copyright-line">
            <a:extLst>
              <a:ext uri="{FF2B5EF4-FFF2-40B4-BE49-F238E27FC236}">
                <a16:creationId xmlns:a16="http://schemas.microsoft.com/office/drawing/2014/main" id="{7370A796-7C0E-5B49-8215-463D97E7D0B1}"/>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7548221" y="6411637"/>
            <a:ext cx="3733800" cy="304800"/>
          </a:xfrm>
          <a:prstGeom prst="rect">
            <a:avLst/>
          </a:prstGeom>
        </p:spPr>
      </p:pic>
    </p:spTree>
    <p:extLst>
      <p:ext uri="{BB962C8B-B14F-4D97-AF65-F5344CB8AC3E}">
        <p14:creationId xmlns:p14="http://schemas.microsoft.com/office/powerpoint/2010/main" val="29098463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RL_Hidden slid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0CC7822-BCB9-DA45-9010-A26709F9EB13}"/>
              </a:ext>
            </a:extLst>
          </p:cNvPr>
          <p:cNvPicPr>
            <a:picLocks noChangeAspect="1"/>
          </p:cNvPicPr>
          <p:nvPr userDrawn="1"/>
        </p:nvPicPr>
        <p:blipFill rotWithShape="1">
          <a:blip r:embed="rId2" cstate="email">
            <a:extLst>
              <a:ext uri="{28A0092B-C50C-407E-A947-70E740481C1C}">
                <a14:useLocalDpi xmlns:a14="http://schemas.microsoft.com/office/drawing/2010/main" val="0"/>
              </a:ext>
            </a:extLst>
          </a:blip>
          <a:srcRect r="955"/>
          <a:stretch/>
        </p:blipFill>
        <p:spPr>
          <a:xfrm>
            <a:off x="791325" y="0"/>
            <a:ext cx="11400673" cy="622198"/>
          </a:xfrm>
          <a:prstGeom prst="rect">
            <a:avLst/>
          </a:prstGeom>
        </p:spPr>
      </p:pic>
      <p:pic>
        <p:nvPicPr>
          <p:cNvPr id="17" name="Picture 16">
            <a:extLst>
              <a:ext uri="{FF2B5EF4-FFF2-40B4-BE49-F238E27FC236}">
                <a16:creationId xmlns:a16="http://schemas.microsoft.com/office/drawing/2014/main" id="{E708722F-2439-504A-8217-0828F7CAF151}"/>
              </a:ext>
            </a:extLst>
          </p:cNvPr>
          <p:cNvPicPr>
            <a:picLocks noChangeAspect="1"/>
          </p:cNvPicPr>
          <p:nvPr userDrawn="1"/>
        </p:nvPicPr>
        <p:blipFill>
          <a:blip r:embed="rId3" cstate="email">
            <a:extLst>
              <a:ext uri="{28A0092B-C50C-407E-A947-70E740481C1C}">
                <a14:useLocalDpi xmlns:a14="http://schemas.microsoft.com/office/drawing/2010/main" val="0"/>
              </a:ext>
            </a:extLst>
          </a:blip>
          <a:stretch>
            <a:fillRect/>
          </a:stretch>
        </p:blipFill>
        <p:spPr>
          <a:xfrm>
            <a:off x="0" y="6193026"/>
            <a:ext cx="12192000" cy="665147"/>
          </a:xfrm>
          <a:prstGeom prst="rect">
            <a:avLst/>
          </a:prstGeom>
        </p:spPr>
      </p:pic>
      <p:pic>
        <p:nvPicPr>
          <p:cNvPr id="21" name="Picture 20">
            <a:extLst>
              <a:ext uri="{FF2B5EF4-FFF2-40B4-BE49-F238E27FC236}">
                <a16:creationId xmlns:a16="http://schemas.microsoft.com/office/drawing/2014/main" id="{54749FBF-6287-994F-9079-E746624AA7CF}"/>
              </a:ext>
            </a:extLst>
          </p:cNvPr>
          <p:cNvPicPr>
            <a:picLocks noChangeAspect="1"/>
          </p:cNvPicPr>
          <p:nvPr userDrawn="1"/>
        </p:nvPicPr>
        <p:blipFill>
          <a:blip r:embed="rId4" cstate="screen">
            <a:extLst>
              <a:ext uri="{28A0092B-C50C-407E-A947-70E740481C1C}">
                <a14:useLocalDpi xmlns:a14="http://schemas.microsoft.com/office/drawing/2010/main" val="0"/>
              </a:ext>
            </a:extLst>
          </a:blip>
          <a:stretch>
            <a:fillRect/>
          </a:stretch>
        </p:blipFill>
        <p:spPr>
          <a:xfrm>
            <a:off x="11369787" y="6203575"/>
            <a:ext cx="583442" cy="654425"/>
          </a:xfrm>
          <a:prstGeom prst="rect">
            <a:avLst/>
          </a:prstGeom>
        </p:spPr>
      </p:pic>
      <p:pic>
        <p:nvPicPr>
          <p:cNvPr id="22" name="Picture 21" descr="A picture containing sitting, game, holding, computer&#10;&#10;Description automatically generated">
            <a:extLst>
              <a:ext uri="{FF2B5EF4-FFF2-40B4-BE49-F238E27FC236}">
                <a16:creationId xmlns:a16="http://schemas.microsoft.com/office/drawing/2014/main" id="{574C0508-45BA-7840-A3E2-1554670C0DB6}"/>
              </a:ext>
            </a:extLst>
          </p:cNvPr>
          <p:cNvPicPr>
            <a:picLocks noChangeAspect="1"/>
          </p:cNvPicPr>
          <p:nvPr userDrawn="1"/>
        </p:nvPicPr>
        <p:blipFill>
          <a:blip r:embed="rId5" cstate="screen">
            <a:extLst>
              <a:ext uri="{28A0092B-C50C-407E-A947-70E740481C1C}">
                <a14:useLocalDpi xmlns:a14="http://schemas.microsoft.com/office/drawing/2010/main" val="0"/>
              </a:ext>
            </a:extLst>
          </a:blip>
          <a:stretch>
            <a:fillRect/>
          </a:stretch>
        </p:blipFill>
        <p:spPr>
          <a:xfrm>
            <a:off x="215209" y="76200"/>
            <a:ext cx="1205628" cy="556947"/>
          </a:xfrm>
          <a:prstGeom prst="rect">
            <a:avLst/>
          </a:prstGeom>
        </p:spPr>
      </p:pic>
      <p:pic>
        <p:nvPicPr>
          <p:cNvPr id="14" name="Picture 13"/>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10826344" y="931863"/>
            <a:ext cx="877976" cy="1028941"/>
          </a:xfrm>
          <a:prstGeom prst="rect">
            <a:avLst/>
          </a:prstGeom>
        </p:spPr>
      </p:pic>
      <p:sp>
        <p:nvSpPr>
          <p:cNvPr id="18" name="Title 1">
            <a:extLst>
              <a:ext uri="{FF2B5EF4-FFF2-40B4-BE49-F238E27FC236}">
                <a16:creationId xmlns:a16="http://schemas.microsoft.com/office/drawing/2014/main" id="{743E5E73-037F-404D-8B45-A07A431CF904}"/>
              </a:ext>
            </a:extLst>
          </p:cNvPr>
          <p:cNvSpPr>
            <a:spLocks noGrp="1"/>
          </p:cNvSpPr>
          <p:nvPr>
            <p:ph type="title"/>
          </p:nvPr>
        </p:nvSpPr>
        <p:spPr>
          <a:xfrm>
            <a:off x="714485" y="932656"/>
            <a:ext cx="10625667" cy="999170"/>
          </a:xfrm>
        </p:spPr>
        <p:txBody>
          <a:bodyPr/>
          <a:lstStyle>
            <a:lvl1pPr>
              <a:defRPr sz="4400"/>
            </a:lvl1pPr>
          </a:lstStyle>
          <a:p>
            <a:endParaRPr lang="en-US" dirty="0"/>
          </a:p>
        </p:txBody>
      </p:sp>
      <p:sp>
        <p:nvSpPr>
          <p:cNvPr id="19" name="Content Placeholder 23">
            <a:extLst>
              <a:ext uri="{FF2B5EF4-FFF2-40B4-BE49-F238E27FC236}">
                <a16:creationId xmlns:a16="http://schemas.microsoft.com/office/drawing/2014/main" id="{0A8827C6-8840-4B48-B18A-9A05E67F6469}"/>
              </a:ext>
            </a:extLst>
          </p:cNvPr>
          <p:cNvSpPr>
            <a:spLocks noGrp="1"/>
          </p:cNvSpPr>
          <p:nvPr>
            <p:ph idx="1"/>
          </p:nvPr>
        </p:nvSpPr>
        <p:spPr>
          <a:xfrm>
            <a:off x="701749" y="1895730"/>
            <a:ext cx="10652051" cy="4165601"/>
          </a:xfrm>
        </p:spPr>
        <p:txBody>
          <a:bodyPr numCol="2">
            <a:normAutofit fontScale="85000" lnSpcReduction="20000"/>
          </a:bodyPr>
          <a:lstStyle/>
          <a:p>
            <a:pPr>
              <a:lnSpc>
                <a:spcPct val="120000"/>
              </a:lnSpc>
            </a:pPr>
            <a:endParaRPr lang="en-US" b="1" dirty="0"/>
          </a:p>
        </p:txBody>
      </p:sp>
      <p:pic>
        <p:nvPicPr>
          <p:cNvPr id="16" name="Picture 15"/>
          <p:cNvPicPr>
            <a:picLocks noChangeAspect="1"/>
          </p:cNvPicPr>
          <p:nvPr userDrawn="1"/>
        </p:nvPicPr>
        <p:blipFill>
          <a:blip r:embed="rId7"/>
          <a:stretch>
            <a:fillRect/>
          </a:stretch>
        </p:blipFill>
        <p:spPr>
          <a:xfrm>
            <a:off x="5856701" y="72970"/>
            <a:ext cx="6096528" cy="512108"/>
          </a:xfrm>
          <a:prstGeom prst="rect">
            <a:avLst/>
          </a:prstGeom>
        </p:spPr>
      </p:pic>
      <p:pic>
        <p:nvPicPr>
          <p:cNvPr id="24" name="PLPS-Copyright-line">
            <a:extLst>
              <a:ext uri="{FF2B5EF4-FFF2-40B4-BE49-F238E27FC236}">
                <a16:creationId xmlns:a16="http://schemas.microsoft.com/office/drawing/2014/main" id="{37593278-BB14-4344-85FA-7CB834928D29}"/>
              </a:ext>
            </a:extLst>
          </p:cNvPr>
          <p:cNvPicPr>
            <a:picLocks noChangeAspect="1"/>
          </p:cNvPicPr>
          <p:nvPr userDrawn="1"/>
        </p:nvPicPr>
        <p:blipFill>
          <a:blip r:embed="rId8" cstate="screen">
            <a:extLst>
              <a:ext uri="{28A0092B-C50C-407E-A947-70E740481C1C}">
                <a14:useLocalDpi xmlns:a14="http://schemas.microsoft.com/office/drawing/2010/main" val="0"/>
              </a:ext>
            </a:extLst>
          </a:blip>
          <a:stretch>
            <a:fillRect/>
          </a:stretch>
        </p:blipFill>
        <p:spPr>
          <a:xfrm>
            <a:off x="7548221" y="6411637"/>
            <a:ext cx="3733800" cy="304800"/>
          </a:xfrm>
          <a:prstGeom prst="rect">
            <a:avLst/>
          </a:prstGeom>
        </p:spPr>
      </p:pic>
    </p:spTree>
    <p:extLst>
      <p:ext uri="{BB962C8B-B14F-4D97-AF65-F5344CB8AC3E}">
        <p14:creationId xmlns:p14="http://schemas.microsoft.com/office/powerpoint/2010/main" val="864630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RL_Blank">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7F220728-544D-F248-8713-B6A51C2D84BA}"/>
              </a:ext>
            </a:extLst>
          </p:cNvPr>
          <p:cNvPicPr>
            <a:picLocks noChangeAspect="1"/>
          </p:cNvPicPr>
          <p:nvPr userDrawn="1"/>
        </p:nvPicPr>
        <p:blipFill rotWithShape="1">
          <a:blip r:embed="rId2" cstate="email">
            <a:extLst>
              <a:ext uri="{28A0092B-C50C-407E-A947-70E740481C1C}">
                <a14:useLocalDpi xmlns:a14="http://schemas.microsoft.com/office/drawing/2010/main" val="0"/>
              </a:ext>
            </a:extLst>
          </a:blip>
          <a:srcRect r="955"/>
          <a:stretch/>
        </p:blipFill>
        <p:spPr>
          <a:xfrm>
            <a:off x="791325" y="0"/>
            <a:ext cx="11400673" cy="622198"/>
          </a:xfrm>
          <a:prstGeom prst="rect">
            <a:avLst/>
          </a:prstGeom>
        </p:spPr>
      </p:pic>
      <p:pic>
        <p:nvPicPr>
          <p:cNvPr id="20" name="Picture 19">
            <a:extLst>
              <a:ext uri="{FF2B5EF4-FFF2-40B4-BE49-F238E27FC236}">
                <a16:creationId xmlns:a16="http://schemas.microsoft.com/office/drawing/2014/main" id="{F773D33B-9F60-BA40-BFC3-C9D1EF0E8DB1}"/>
              </a:ext>
            </a:extLst>
          </p:cNvPr>
          <p:cNvPicPr>
            <a:picLocks noChangeAspect="1"/>
          </p:cNvPicPr>
          <p:nvPr userDrawn="1"/>
        </p:nvPicPr>
        <p:blipFill>
          <a:blip r:embed="rId3" cstate="email">
            <a:extLst>
              <a:ext uri="{28A0092B-C50C-407E-A947-70E740481C1C}">
                <a14:useLocalDpi xmlns:a14="http://schemas.microsoft.com/office/drawing/2010/main" val="0"/>
              </a:ext>
            </a:extLst>
          </a:blip>
          <a:stretch>
            <a:fillRect/>
          </a:stretch>
        </p:blipFill>
        <p:spPr>
          <a:xfrm>
            <a:off x="0" y="6193026"/>
            <a:ext cx="12192000" cy="665147"/>
          </a:xfrm>
          <a:prstGeom prst="rect">
            <a:avLst/>
          </a:prstGeom>
        </p:spPr>
      </p:pic>
      <p:pic>
        <p:nvPicPr>
          <p:cNvPr id="21" name="Picture 20">
            <a:extLst>
              <a:ext uri="{FF2B5EF4-FFF2-40B4-BE49-F238E27FC236}">
                <a16:creationId xmlns:a16="http://schemas.microsoft.com/office/drawing/2014/main" id="{E50FB2A3-51D6-1D4F-902F-F4C793021F7A}"/>
              </a:ext>
            </a:extLst>
          </p:cNvPr>
          <p:cNvPicPr>
            <a:picLocks noChangeAspect="1"/>
          </p:cNvPicPr>
          <p:nvPr userDrawn="1"/>
        </p:nvPicPr>
        <p:blipFill>
          <a:blip r:embed="rId4" cstate="screen">
            <a:extLst>
              <a:ext uri="{28A0092B-C50C-407E-A947-70E740481C1C}">
                <a14:useLocalDpi xmlns:a14="http://schemas.microsoft.com/office/drawing/2010/main" val="0"/>
              </a:ext>
            </a:extLst>
          </a:blip>
          <a:stretch>
            <a:fillRect/>
          </a:stretch>
        </p:blipFill>
        <p:spPr>
          <a:xfrm>
            <a:off x="11369787" y="6203575"/>
            <a:ext cx="583442" cy="654425"/>
          </a:xfrm>
          <a:prstGeom prst="rect">
            <a:avLst/>
          </a:prstGeom>
        </p:spPr>
      </p:pic>
      <p:pic>
        <p:nvPicPr>
          <p:cNvPr id="22" name="Picture 21" descr="A picture containing sitting, game, holding, computer&#10;&#10;Description automatically generated">
            <a:extLst>
              <a:ext uri="{FF2B5EF4-FFF2-40B4-BE49-F238E27FC236}">
                <a16:creationId xmlns:a16="http://schemas.microsoft.com/office/drawing/2014/main" id="{13835C19-F0A3-0841-AF1D-672A3CC9E043}"/>
              </a:ext>
            </a:extLst>
          </p:cNvPr>
          <p:cNvPicPr>
            <a:picLocks noChangeAspect="1"/>
          </p:cNvPicPr>
          <p:nvPr userDrawn="1"/>
        </p:nvPicPr>
        <p:blipFill>
          <a:blip r:embed="rId5" cstate="screen">
            <a:extLst>
              <a:ext uri="{28A0092B-C50C-407E-A947-70E740481C1C}">
                <a14:useLocalDpi xmlns:a14="http://schemas.microsoft.com/office/drawing/2010/main" val="0"/>
              </a:ext>
            </a:extLst>
          </a:blip>
          <a:stretch>
            <a:fillRect/>
          </a:stretch>
        </p:blipFill>
        <p:spPr>
          <a:xfrm>
            <a:off x="215209" y="76200"/>
            <a:ext cx="1205628" cy="556947"/>
          </a:xfrm>
          <a:prstGeom prst="rect">
            <a:avLst/>
          </a:prstGeom>
        </p:spPr>
      </p:pic>
      <p:sp>
        <p:nvSpPr>
          <p:cNvPr id="15" name="Title 1">
            <a:extLst>
              <a:ext uri="{FF2B5EF4-FFF2-40B4-BE49-F238E27FC236}">
                <a16:creationId xmlns:a16="http://schemas.microsoft.com/office/drawing/2014/main" id="{743E5E73-037F-404D-8B45-A07A431CF904}"/>
              </a:ext>
            </a:extLst>
          </p:cNvPr>
          <p:cNvSpPr>
            <a:spLocks noGrp="1"/>
          </p:cNvSpPr>
          <p:nvPr>
            <p:ph type="title"/>
          </p:nvPr>
        </p:nvSpPr>
        <p:spPr>
          <a:xfrm>
            <a:off x="714485" y="932656"/>
            <a:ext cx="10625667" cy="999170"/>
          </a:xfrm>
        </p:spPr>
        <p:txBody>
          <a:bodyPr/>
          <a:lstStyle>
            <a:lvl1pPr>
              <a:defRPr sz="4400"/>
            </a:lvl1pPr>
          </a:lstStyle>
          <a:p>
            <a:endParaRPr lang="en-US" dirty="0"/>
          </a:p>
        </p:txBody>
      </p:sp>
      <p:sp>
        <p:nvSpPr>
          <p:cNvPr id="16" name="Content Placeholder 23">
            <a:extLst>
              <a:ext uri="{FF2B5EF4-FFF2-40B4-BE49-F238E27FC236}">
                <a16:creationId xmlns:a16="http://schemas.microsoft.com/office/drawing/2014/main" id="{0A8827C6-8840-4B48-B18A-9A05E67F6469}"/>
              </a:ext>
            </a:extLst>
          </p:cNvPr>
          <p:cNvSpPr>
            <a:spLocks noGrp="1"/>
          </p:cNvSpPr>
          <p:nvPr>
            <p:ph idx="1"/>
          </p:nvPr>
        </p:nvSpPr>
        <p:spPr>
          <a:xfrm>
            <a:off x="701749" y="1895730"/>
            <a:ext cx="10652051" cy="4165601"/>
          </a:xfrm>
        </p:spPr>
        <p:txBody>
          <a:bodyPr numCol="2">
            <a:normAutofit fontScale="85000" lnSpcReduction="20000"/>
          </a:bodyPr>
          <a:lstStyle/>
          <a:p>
            <a:pPr>
              <a:lnSpc>
                <a:spcPct val="120000"/>
              </a:lnSpc>
            </a:pPr>
            <a:endParaRPr lang="en-US" b="1" dirty="0"/>
          </a:p>
        </p:txBody>
      </p:sp>
      <p:pic>
        <p:nvPicPr>
          <p:cNvPr id="18" name="Picture 17"/>
          <p:cNvPicPr>
            <a:picLocks noChangeAspect="1"/>
          </p:cNvPicPr>
          <p:nvPr userDrawn="1"/>
        </p:nvPicPr>
        <p:blipFill>
          <a:blip r:embed="rId6"/>
          <a:stretch>
            <a:fillRect/>
          </a:stretch>
        </p:blipFill>
        <p:spPr>
          <a:xfrm>
            <a:off x="5856701" y="72970"/>
            <a:ext cx="6096528" cy="512108"/>
          </a:xfrm>
          <a:prstGeom prst="rect">
            <a:avLst/>
          </a:prstGeom>
        </p:spPr>
      </p:pic>
      <p:pic>
        <p:nvPicPr>
          <p:cNvPr id="24" name="PLPS-Copyright-line">
            <a:extLst>
              <a:ext uri="{FF2B5EF4-FFF2-40B4-BE49-F238E27FC236}">
                <a16:creationId xmlns:a16="http://schemas.microsoft.com/office/drawing/2014/main" id="{1E2D950B-AC98-A447-B7C0-43EF0BA3F086}"/>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7548221" y="6411637"/>
            <a:ext cx="3733800" cy="304800"/>
          </a:xfrm>
          <a:prstGeom prst="rect">
            <a:avLst/>
          </a:prstGeom>
        </p:spPr>
      </p:pic>
    </p:spTree>
    <p:extLst>
      <p:ext uri="{BB962C8B-B14F-4D97-AF65-F5344CB8AC3E}">
        <p14:creationId xmlns:p14="http://schemas.microsoft.com/office/powerpoint/2010/main" val="37941248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RL_Half image">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6BFDFC96-55BC-8B45-95D7-EDE2BD851911}"/>
              </a:ext>
            </a:extLst>
          </p:cNvPr>
          <p:cNvPicPr>
            <a:picLocks noChangeAspect="1"/>
          </p:cNvPicPr>
          <p:nvPr userDrawn="1"/>
        </p:nvPicPr>
        <p:blipFill rotWithShape="1">
          <a:blip r:embed="rId2" cstate="email">
            <a:extLst>
              <a:ext uri="{28A0092B-C50C-407E-A947-70E740481C1C}">
                <a14:useLocalDpi xmlns:a14="http://schemas.microsoft.com/office/drawing/2010/main" val="0"/>
              </a:ext>
            </a:extLst>
          </a:blip>
          <a:srcRect r="955"/>
          <a:stretch/>
        </p:blipFill>
        <p:spPr>
          <a:xfrm>
            <a:off x="791325" y="0"/>
            <a:ext cx="11400673" cy="622198"/>
          </a:xfrm>
          <a:prstGeom prst="rect">
            <a:avLst/>
          </a:prstGeom>
        </p:spPr>
      </p:pic>
      <p:pic>
        <p:nvPicPr>
          <p:cNvPr id="21" name="Picture 20">
            <a:extLst>
              <a:ext uri="{FF2B5EF4-FFF2-40B4-BE49-F238E27FC236}">
                <a16:creationId xmlns:a16="http://schemas.microsoft.com/office/drawing/2014/main" id="{37ABA888-03E4-C945-8724-BB2FDDE8F1BF}"/>
              </a:ext>
            </a:extLst>
          </p:cNvPr>
          <p:cNvPicPr>
            <a:picLocks noChangeAspect="1"/>
          </p:cNvPicPr>
          <p:nvPr userDrawn="1"/>
        </p:nvPicPr>
        <p:blipFill>
          <a:blip r:embed="rId3" cstate="email">
            <a:extLst>
              <a:ext uri="{28A0092B-C50C-407E-A947-70E740481C1C}">
                <a14:useLocalDpi xmlns:a14="http://schemas.microsoft.com/office/drawing/2010/main" val="0"/>
              </a:ext>
            </a:extLst>
          </a:blip>
          <a:stretch>
            <a:fillRect/>
          </a:stretch>
        </p:blipFill>
        <p:spPr>
          <a:xfrm>
            <a:off x="0" y="6193026"/>
            <a:ext cx="12192000" cy="665147"/>
          </a:xfrm>
          <a:prstGeom prst="rect">
            <a:avLst/>
          </a:prstGeom>
        </p:spPr>
      </p:pic>
      <p:pic>
        <p:nvPicPr>
          <p:cNvPr id="24" name="Picture 23">
            <a:extLst>
              <a:ext uri="{FF2B5EF4-FFF2-40B4-BE49-F238E27FC236}">
                <a16:creationId xmlns:a16="http://schemas.microsoft.com/office/drawing/2014/main" id="{0726AEF9-57FF-6B4A-B8AD-EB625DF22D92}"/>
              </a:ext>
            </a:extLst>
          </p:cNvPr>
          <p:cNvPicPr>
            <a:picLocks noChangeAspect="1"/>
          </p:cNvPicPr>
          <p:nvPr userDrawn="1"/>
        </p:nvPicPr>
        <p:blipFill>
          <a:blip r:embed="rId4" cstate="screen">
            <a:extLst>
              <a:ext uri="{28A0092B-C50C-407E-A947-70E740481C1C}">
                <a14:useLocalDpi xmlns:a14="http://schemas.microsoft.com/office/drawing/2010/main" val="0"/>
              </a:ext>
            </a:extLst>
          </a:blip>
          <a:stretch>
            <a:fillRect/>
          </a:stretch>
        </p:blipFill>
        <p:spPr>
          <a:xfrm>
            <a:off x="11369787" y="6203575"/>
            <a:ext cx="583442" cy="654425"/>
          </a:xfrm>
          <a:prstGeom prst="rect">
            <a:avLst/>
          </a:prstGeom>
        </p:spPr>
      </p:pic>
      <p:pic>
        <p:nvPicPr>
          <p:cNvPr id="25" name="Picture 24" descr="A picture containing sitting, game, holding, computer&#10;&#10;Description automatically generated">
            <a:extLst>
              <a:ext uri="{FF2B5EF4-FFF2-40B4-BE49-F238E27FC236}">
                <a16:creationId xmlns:a16="http://schemas.microsoft.com/office/drawing/2014/main" id="{EF7F3211-AF9C-A94C-A898-8D94940EBB9B}"/>
              </a:ext>
            </a:extLst>
          </p:cNvPr>
          <p:cNvPicPr>
            <a:picLocks noChangeAspect="1"/>
          </p:cNvPicPr>
          <p:nvPr userDrawn="1"/>
        </p:nvPicPr>
        <p:blipFill>
          <a:blip r:embed="rId5" cstate="screen">
            <a:extLst>
              <a:ext uri="{28A0092B-C50C-407E-A947-70E740481C1C}">
                <a14:useLocalDpi xmlns:a14="http://schemas.microsoft.com/office/drawing/2010/main" val="0"/>
              </a:ext>
            </a:extLst>
          </a:blip>
          <a:stretch>
            <a:fillRect/>
          </a:stretch>
        </p:blipFill>
        <p:spPr>
          <a:xfrm>
            <a:off x="215209" y="76200"/>
            <a:ext cx="1205628" cy="556947"/>
          </a:xfrm>
          <a:prstGeom prst="rect">
            <a:avLst/>
          </a:prstGeom>
        </p:spPr>
      </p:pic>
      <p:sp>
        <p:nvSpPr>
          <p:cNvPr id="17" name="Title 1">
            <a:extLst>
              <a:ext uri="{FF2B5EF4-FFF2-40B4-BE49-F238E27FC236}">
                <a16:creationId xmlns:a16="http://schemas.microsoft.com/office/drawing/2014/main" id="{743E5E73-037F-404D-8B45-A07A431CF904}"/>
              </a:ext>
            </a:extLst>
          </p:cNvPr>
          <p:cNvSpPr>
            <a:spLocks noGrp="1"/>
          </p:cNvSpPr>
          <p:nvPr>
            <p:ph type="title"/>
          </p:nvPr>
        </p:nvSpPr>
        <p:spPr>
          <a:xfrm>
            <a:off x="714485" y="1898186"/>
            <a:ext cx="4556763" cy="999170"/>
          </a:xfrm>
        </p:spPr>
        <p:txBody>
          <a:bodyPr/>
          <a:lstStyle/>
          <a:p>
            <a:endParaRPr lang="en-US" dirty="0"/>
          </a:p>
        </p:txBody>
      </p:sp>
      <p:sp>
        <p:nvSpPr>
          <p:cNvPr id="18" name="Content Placeholder 23">
            <a:extLst>
              <a:ext uri="{FF2B5EF4-FFF2-40B4-BE49-F238E27FC236}">
                <a16:creationId xmlns:a16="http://schemas.microsoft.com/office/drawing/2014/main" id="{0A8827C6-8840-4B48-B18A-9A05E67F6469}"/>
              </a:ext>
            </a:extLst>
          </p:cNvPr>
          <p:cNvSpPr>
            <a:spLocks noGrp="1"/>
          </p:cNvSpPr>
          <p:nvPr>
            <p:ph idx="1"/>
          </p:nvPr>
        </p:nvSpPr>
        <p:spPr>
          <a:xfrm>
            <a:off x="701749" y="3104147"/>
            <a:ext cx="4569499" cy="2957184"/>
          </a:xfrm>
        </p:spPr>
        <p:txBody>
          <a:bodyPr numCol="2">
            <a:normAutofit fontScale="85000" lnSpcReduction="20000"/>
          </a:bodyPr>
          <a:lstStyle/>
          <a:p>
            <a:pPr>
              <a:lnSpc>
                <a:spcPct val="120000"/>
              </a:lnSpc>
            </a:pPr>
            <a:endParaRPr lang="en-US" b="1" dirty="0"/>
          </a:p>
        </p:txBody>
      </p:sp>
      <p:sp>
        <p:nvSpPr>
          <p:cNvPr id="15" name="Picture Placeholder 6"/>
          <p:cNvSpPr>
            <a:spLocks noGrp="1"/>
          </p:cNvSpPr>
          <p:nvPr>
            <p:ph type="pic" sz="quarter" idx="13"/>
          </p:nvPr>
        </p:nvSpPr>
        <p:spPr>
          <a:xfrm>
            <a:off x="6087979" y="633148"/>
            <a:ext cx="6104020" cy="5559705"/>
          </a:xfrm>
          <a:custGeom>
            <a:avLst/>
            <a:gdLst>
              <a:gd name="connsiteX0" fmla="*/ 0 w 13468350"/>
              <a:gd name="connsiteY0" fmla="*/ 0 h 13770790"/>
              <a:gd name="connsiteX1" fmla="*/ 13468350 w 13468350"/>
              <a:gd name="connsiteY1" fmla="*/ 0 h 13770790"/>
              <a:gd name="connsiteX2" fmla="*/ 13468350 w 13468350"/>
              <a:gd name="connsiteY2" fmla="*/ 13770790 h 13770790"/>
              <a:gd name="connsiteX3" fmla="*/ 0 w 13468350"/>
              <a:gd name="connsiteY3" fmla="*/ 13770790 h 13770790"/>
              <a:gd name="connsiteX4" fmla="*/ 0 w 13468350"/>
              <a:gd name="connsiteY4" fmla="*/ 13770596 h 13770790"/>
              <a:gd name="connsiteX5" fmla="*/ 2445913 w 13468350"/>
              <a:gd name="connsiteY5" fmla="*/ 13770596 h 13770790"/>
              <a:gd name="connsiteX6" fmla="*/ 2257033 w 13468350"/>
              <a:gd name="connsiteY6" fmla="*/ 13391997 h 13770790"/>
              <a:gd name="connsiteX7" fmla="*/ 2184920 w 13468350"/>
              <a:gd name="connsiteY7" fmla="*/ 13246122 h 13770790"/>
              <a:gd name="connsiteX8" fmla="*/ 2139581 w 13468350"/>
              <a:gd name="connsiteY8" fmla="*/ 13153613 h 13770790"/>
              <a:gd name="connsiteX9" fmla="*/ 2117701 w 13468350"/>
              <a:gd name="connsiteY9" fmla="*/ 13108672 h 13770790"/>
              <a:gd name="connsiteX10" fmla="*/ 2096334 w 13468350"/>
              <a:gd name="connsiteY10" fmla="*/ 13064560 h 13770790"/>
              <a:gd name="connsiteX11" fmla="*/ 2075468 w 13468350"/>
              <a:gd name="connsiteY11" fmla="*/ 13021240 h 13770790"/>
              <a:gd name="connsiteX12" fmla="*/ 2055093 w 13468350"/>
              <a:gd name="connsiteY12" fmla="*/ 12978676 h 13770790"/>
              <a:gd name="connsiteX13" fmla="*/ 2015778 w 13468350"/>
              <a:gd name="connsiteY13" fmla="*/ 12895672 h 13770790"/>
              <a:gd name="connsiteX14" fmla="*/ 1978304 w 13468350"/>
              <a:gd name="connsiteY14" fmla="*/ 12815261 h 13770790"/>
              <a:gd name="connsiteX15" fmla="*/ 1942587 w 13468350"/>
              <a:gd name="connsiteY15" fmla="*/ 12737153 h 13770790"/>
              <a:gd name="connsiteX16" fmla="*/ 1908545 w 13468350"/>
              <a:gd name="connsiteY16" fmla="*/ 12661063 h 13770790"/>
              <a:gd name="connsiteX17" fmla="*/ 1876093 w 13468350"/>
              <a:gd name="connsiteY17" fmla="*/ 12586700 h 13770790"/>
              <a:gd name="connsiteX18" fmla="*/ 1845149 w 13468350"/>
              <a:gd name="connsiteY18" fmla="*/ 12513778 h 13770790"/>
              <a:gd name="connsiteX19" fmla="*/ 1815627 w 13468350"/>
              <a:gd name="connsiteY19" fmla="*/ 12442007 h 13770790"/>
              <a:gd name="connsiteX20" fmla="*/ 1787445 w 13468350"/>
              <a:gd name="connsiteY20" fmla="*/ 12371102 h 13770790"/>
              <a:gd name="connsiteX21" fmla="*/ 1760521 w 13468350"/>
              <a:gd name="connsiteY21" fmla="*/ 12300772 h 13770790"/>
              <a:gd name="connsiteX22" fmla="*/ 1734770 w 13468350"/>
              <a:gd name="connsiteY22" fmla="*/ 12230730 h 13770790"/>
              <a:gd name="connsiteX23" fmla="*/ 1710108 w 13468350"/>
              <a:gd name="connsiteY23" fmla="*/ 12160687 h 13770790"/>
              <a:gd name="connsiteX24" fmla="*/ 1686452 w 13468350"/>
              <a:gd name="connsiteY24" fmla="*/ 12090358 h 13770790"/>
              <a:gd name="connsiteX25" fmla="*/ 1663719 w 13468350"/>
              <a:gd name="connsiteY25" fmla="*/ 12019452 h 13770790"/>
              <a:gd name="connsiteX26" fmla="*/ 1641825 w 13468350"/>
              <a:gd name="connsiteY26" fmla="*/ 11947681 h 13770790"/>
              <a:gd name="connsiteX27" fmla="*/ 1620686 w 13468350"/>
              <a:gd name="connsiteY27" fmla="*/ 11874759 h 13770790"/>
              <a:gd name="connsiteX28" fmla="*/ 1600220 w 13468350"/>
              <a:gd name="connsiteY28" fmla="*/ 11800396 h 13770790"/>
              <a:gd name="connsiteX29" fmla="*/ 1580342 w 13468350"/>
              <a:gd name="connsiteY29" fmla="*/ 11724306 h 13770790"/>
              <a:gd name="connsiteX30" fmla="*/ 1560969 w 13468350"/>
              <a:gd name="connsiteY30" fmla="*/ 11646198 h 13770790"/>
              <a:gd name="connsiteX31" fmla="*/ 1542018 w 13468350"/>
              <a:gd name="connsiteY31" fmla="*/ 11565787 h 13770790"/>
              <a:gd name="connsiteX32" fmla="*/ 1523406 w 13468350"/>
              <a:gd name="connsiteY32" fmla="*/ 11482783 h 13770790"/>
              <a:gd name="connsiteX33" fmla="*/ 1505048 w 13468350"/>
              <a:gd name="connsiteY33" fmla="*/ 11396899 h 13770790"/>
              <a:gd name="connsiteX34" fmla="*/ 1486860 w 13468350"/>
              <a:gd name="connsiteY34" fmla="*/ 11307846 h 13770790"/>
              <a:gd name="connsiteX35" fmla="*/ 1477805 w 13468350"/>
              <a:gd name="connsiteY35" fmla="*/ 11262042 h 13770790"/>
              <a:gd name="connsiteX36" fmla="*/ 1468761 w 13468350"/>
              <a:gd name="connsiteY36" fmla="*/ 11215336 h 13770790"/>
              <a:gd name="connsiteX37" fmla="*/ 1459718 w 13468350"/>
              <a:gd name="connsiteY37" fmla="*/ 11167696 h 13770790"/>
              <a:gd name="connsiteX38" fmla="*/ 1450665 w 13468350"/>
              <a:gd name="connsiteY38" fmla="*/ 11119082 h 13770790"/>
              <a:gd name="connsiteX39" fmla="*/ 1441594 w 13468350"/>
              <a:gd name="connsiteY39" fmla="*/ 11069461 h 13770790"/>
              <a:gd name="connsiteX40" fmla="*/ 1432491 w 13468350"/>
              <a:gd name="connsiteY40" fmla="*/ 11018796 h 13770790"/>
              <a:gd name="connsiteX41" fmla="*/ 1423348 w 13468350"/>
              <a:gd name="connsiteY41" fmla="*/ 10967050 h 13770790"/>
              <a:gd name="connsiteX42" fmla="*/ 1414154 w 13468350"/>
              <a:gd name="connsiteY42" fmla="*/ 10914189 h 13770790"/>
              <a:gd name="connsiteX43" fmla="*/ 1404897 w 13468350"/>
              <a:gd name="connsiteY43" fmla="*/ 10860175 h 13770790"/>
              <a:gd name="connsiteX44" fmla="*/ 1395569 w 13468350"/>
              <a:gd name="connsiteY44" fmla="*/ 10804974 h 13770790"/>
              <a:gd name="connsiteX45" fmla="*/ 1386159 w 13468350"/>
              <a:gd name="connsiteY45" fmla="*/ 10748547 h 13770790"/>
              <a:gd name="connsiteX46" fmla="*/ 1376656 w 13468350"/>
              <a:gd name="connsiteY46" fmla="*/ 10690862 h 13770790"/>
              <a:gd name="connsiteX47" fmla="*/ 1367049 w 13468350"/>
              <a:gd name="connsiteY47" fmla="*/ 10631878 h 13770790"/>
              <a:gd name="connsiteX48" fmla="*/ 1357328 w 13468350"/>
              <a:gd name="connsiteY48" fmla="*/ 10571563 h 13770790"/>
              <a:gd name="connsiteX49" fmla="*/ 1347484 w 13468350"/>
              <a:gd name="connsiteY49" fmla="*/ 10509881 h 13770790"/>
              <a:gd name="connsiteX50" fmla="*/ 1337505 w 13468350"/>
              <a:gd name="connsiteY50" fmla="*/ 10446794 h 13770790"/>
              <a:gd name="connsiteX51" fmla="*/ 1327380 w 13468350"/>
              <a:gd name="connsiteY51" fmla="*/ 10382267 h 13770790"/>
              <a:gd name="connsiteX52" fmla="*/ 1317101 w 13468350"/>
              <a:gd name="connsiteY52" fmla="*/ 10316263 h 13770790"/>
              <a:gd name="connsiteX53" fmla="*/ 1306655 w 13468350"/>
              <a:gd name="connsiteY53" fmla="*/ 10248747 h 13770790"/>
              <a:gd name="connsiteX54" fmla="*/ 1296032 w 13468350"/>
              <a:gd name="connsiteY54" fmla="*/ 10179683 h 13770790"/>
              <a:gd name="connsiteX55" fmla="*/ 1285223 w 13468350"/>
              <a:gd name="connsiteY55" fmla="*/ 10109035 h 13770790"/>
              <a:gd name="connsiteX56" fmla="*/ 1274217 w 13468350"/>
              <a:gd name="connsiteY56" fmla="*/ 10036767 h 13770790"/>
              <a:gd name="connsiteX57" fmla="*/ 1263004 w 13468350"/>
              <a:gd name="connsiteY57" fmla="*/ 9962842 h 13770790"/>
              <a:gd name="connsiteX58" fmla="*/ 1251571 w 13468350"/>
              <a:gd name="connsiteY58" fmla="*/ 9887226 h 13770790"/>
              <a:gd name="connsiteX59" fmla="*/ 1239911 w 13468350"/>
              <a:gd name="connsiteY59" fmla="*/ 9809880 h 13770790"/>
              <a:gd name="connsiteX60" fmla="*/ 1212019 w 13468350"/>
              <a:gd name="connsiteY60" fmla="*/ 9624219 h 13770790"/>
              <a:gd name="connsiteX61" fmla="*/ 1177812 w 13468350"/>
              <a:gd name="connsiteY61" fmla="*/ 9395970 h 13770790"/>
              <a:gd name="connsiteX62" fmla="*/ 835454 w 13468350"/>
              <a:gd name="connsiteY62" fmla="*/ 9624219 h 13770790"/>
              <a:gd name="connsiteX63" fmla="*/ 750380 w 13468350"/>
              <a:gd name="connsiteY63" fmla="*/ 9077046 h 13770790"/>
              <a:gd name="connsiteX64" fmla="*/ 704621 w 13468350"/>
              <a:gd name="connsiteY64" fmla="*/ 8782042 h 13770790"/>
              <a:gd name="connsiteX65" fmla="*/ 671641 w 13468350"/>
              <a:gd name="connsiteY65" fmla="*/ 8568810 h 13770790"/>
              <a:gd name="connsiteX66" fmla="*/ 650284 w 13468350"/>
              <a:gd name="connsiteY66" fmla="*/ 8430347 h 13770790"/>
              <a:gd name="connsiteX67" fmla="*/ 629425 w 13468350"/>
              <a:gd name="connsiteY67" fmla="*/ 8294760 h 13770790"/>
              <a:gd name="connsiteX68" fmla="*/ 609063 w 13468350"/>
              <a:gd name="connsiteY68" fmla="*/ 8161980 h 13770790"/>
              <a:gd name="connsiteX69" fmla="*/ 589192 w 13468350"/>
              <a:gd name="connsiteY69" fmla="*/ 8031940 h 13770790"/>
              <a:gd name="connsiteX70" fmla="*/ 569806 w 13468350"/>
              <a:gd name="connsiteY70" fmla="*/ 7904574 h 13770790"/>
              <a:gd name="connsiteX71" fmla="*/ 550905 w 13468350"/>
              <a:gd name="connsiteY71" fmla="*/ 7779815 h 13770790"/>
              <a:gd name="connsiteX72" fmla="*/ 532483 w 13468350"/>
              <a:gd name="connsiteY72" fmla="*/ 7657594 h 13770790"/>
              <a:gd name="connsiteX73" fmla="*/ 523450 w 13468350"/>
              <a:gd name="connsiteY73" fmla="*/ 7597413 h 13770790"/>
              <a:gd name="connsiteX74" fmla="*/ 514536 w 13468350"/>
              <a:gd name="connsiteY74" fmla="*/ 7537844 h 13770790"/>
              <a:gd name="connsiteX75" fmla="*/ 505740 w 13468350"/>
              <a:gd name="connsiteY75" fmla="*/ 7478874 h 13770790"/>
              <a:gd name="connsiteX76" fmla="*/ 497061 w 13468350"/>
              <a:gd name="connsiteY76" fmla="*/ 7420498 h 13770790"/>
              <a:gd name="connsiteX77" fmla="*/ 488498 w 13468350"/>
              <a:gd name="connsiteY77" fmla="*/ 7362705 h 13770790"/>
              <a:gd name="connsiteX78" fmla="*/ 480052 w 13468350"/>
              <a:gd name="connsiteY78" fmla="*/ 7305488 h 13770790"/>
              <a:gd name="connsiteX79" fmla="*/ 471721 w 13468350"/>
              <a:gd name="connsiteY79" fmla="*/ 7248837 h 13770790"/>
              <a:gd name="connsiteX80" fmla="*/ 463507 w 13468350"/>
              <a:gd name="connsiteY80" fmla="*/ 7192747 h 13770790"/>
              <a:gd name="connsiteX81" fmla="*/ 455407 w 13468350"/>
              <a:gd name="connsiteY81" fmla="*/ 7137207 h 13770790"/>
              <a:gd name="connsiteX82" fmla="*/ 447420 w 13468350"/>
              <a:gd name="connsiteY82" fmla="*/ 7082209 h 13770790"/>
              <a:gd name="connsiteX83" fmla="*/ 439549 w 13468350"/>
              <a:gd name="connsiteY83" fmla="*/ 7027744 h 13770790"/>
              <a:gd name="connsiteX84" fmla="*/ 431790 w 13468350"/>
              <a:gd name="connsiteY84" fmla="*/ 6973804 h 13770790"/>
              <a:gd name="connsiteX85" fmla="*/ 424144 w 13468350"/>
              <a:gd name="connsiteY85" fmla="*/ 6920382 h 13770790"/>
              <a:gd name="connsiteX86" fmla="*/ 416611 w 13468350"/>
              <a:gd name="connsiteY86" fmla="*/ 6867468 h 13770790"/>
              <a:gd name="connsiteX87" fmla="*/ 409189 w 13468350"/>
              <a:gd name="connsiteY87" fmla="*/ 6815054 h 13770790"/>
              <a:gd name="connsiteX88" fmla="*/ 401878 w 13468350"/>
              <a:gd name="connsiteY88" fmla="*/ 6763130 h 13770790"/>
              <a:gd name="connsiteX89" fmla="*/ 394679 w 13468350"/>
              <a:gd name="connsiteY89" fmla="*/ 6711690 h 13770790"/>
              <a:gd name="connsiteX90" fmla="*/ 387590 w 13468350"/>
              <a:gd name="connsiteY90" fmla="*/ 6660726 h 13770790"/>
              <a:gd name="connsiteX91" fmla="*/ 380610 w 13468350"/>
              <a:gd name="connsiteY91" fmla="*/ 6610226 h 13770790"/>
              <a:gd name="connsiteX92" fmla="*/ 373740 w 13468350"/>
              <a:gd name="connsiteY92" fmla="*/ 6560186 h 13770790"/>
              <a:gd name="connsiteX93" fmla="*/ 366979 w 13468350"/>
              <a:gd name="connsiteY93" fmla="*/ 6510594 h 13770790"/>
              <a:gd name="connsiteX94" fmla="*/ 360325 w 13468350"/>
              <a:gd name="connsiteY94" fmla="*/ 6461444 h 13770790"/>
              <a:gd name="connsiteX95" fmla="*/ 353780 w 13468350"/>
              <a:gd name="connsiteY95" fmla="*/ 6412726 h 13770790"/>
              <a:gd name="connsiteX96" fmla="*/ 347342 w 13468350"/>
              <a:gd name="connsiteY96" fmla="*/ 6364432 h 13770790"/>
              <a:gd name="connsiteX97" fmla="*/ 341011 w 13468350"/>
              <a:gd name="connsiteY97" fmla="*/ 6316554 h 13770790"/>
              <a:gd name="connsiteX98" fmla="*/ 334787 w 13468350"/>
              <a:gd name="connsiteY98" fmla="*/ 6269082 h 13770790"/>
              <a:gd name="connsiteX99" fmla="*/ 328667 w 13468350"/>
              <a:gd name="connsiteY99" fmla="*/ 6222012 h 13770790"/>
              <a:gd name="connsiteX100" fmla="*/ 322655 w 13468350"/>
              <a:gd name="connsiteY100" fmla="*/ 6175331 h 13770790"/>
              <a:gd name="connsiteX101" fmla="*/ 316745 w 13468350"/>
              <a:gd name="connsiteY101" fmla="*/ 6129031 h 13770790"/>
              <a:gd name="connsiteX102" fmla="*/ 305239 w 13468350"/>
              <a:gd name="connsiteY102" fmla="*/ 6037545 h 13770790"/>
              <a:gd name="connsiteX103" fmla="*/ 294149 w 13468350"/>
              <a:gd name="connsiteY103" fmla="*/ 5947487 h 13770790"/>
              <a:gd name="connsiteX104" fmla="*/ 283466 w 13468350"/>
              <a:gd name="connsiteY104" fmla="*/ 5858788 h 13770790"/>
              <a:gd name="connsiteX105" fmla="*/ 273189 w 13468350"/>
              <a:gd name="connsiteY105" fmla="*/ 5771383 h 13770790"/>
              <a:gd name="connsiteX106" fmla="*/ 263312 w 13468350"/>
              <a:gd name="connsiteY106" fmla="*/ 5685202 h 13770790"/>
              <a:gd name="connsiteX107" fmla="*/ 253834 w 13468350"/>
              <a:gd name="connsiteY107" fmla="*/ 5600178 h 13770790"/>
              <a:gd name="connsiteX108" fmla="*/ 244750 w 13468350"/>
              <a:gd name="connsiteY108" fmla="*/ 5516246 h 13770790"/>
              <a:gd name="connsiteX109" fmla="*/ 236054 w 13468350"/>
              <a:gd name="connsiteY109" fmla="*/ 5433337 h 13770790"/>
              <a:gd name="connsiteX110" fmla="*/ 227743 w 13468350"/>
              <a:gd name="connsiteY110" fmla="*/ 5351383 h 13770790"/>
              <a:gd name="connsiteX111" fmla="*/ 219814 w 13468350"/>
              <a:gd name="connsiteY111" fmla="*/ 5270319 h 13770790"/>
              <a:gd name="connsiteX112" fmla="*/ 212263 w 13468350"/>
              <a:gd name="connsiteY112" fmla="*/ 5190076 h 13770790"/>
              <a:gd name="connsiteX113" fmla="*/ 205084 w 13468350"/>
              <a:gd name="connsiteY113" fmla="*/ 5110585 h 13770790"/>
              <a:gd name="connsiteX114" fmla="*/ 198276 w 13468350"/>
              <a:gd name="connsiteY114" fmla="*/ 5031782 h 13770790"/>
              <a:gd name="connsiteX115" fmla="*/ 191833 w 13468350"/>
              <a:gd name="connsiteY115" fmla="*/ 4953598 h 13770790"/>
              <a:gd name="connsiteX116" fmla="*/ 185749 w 13468350"/>
              <a:gd name="connsiteY116" fmla="*/ 4875964 h 13770790"/>
              <a:gd name="connsiteX117" fmla="*/ 180026 w 13468350"/>
              <a:gd name="connsiteY117" fmla="*/ 4798816 h 13770790"/>
              <a:gd name="connsiteX118" fmla="*/ 174654 w 13468350"/>
              <a:gd name="connsiteY118" fmla="*/ 4722084 h 13770790"/>
              <a:gd name="connsiteX119" fmla="*/ 169632 w 13468350"/>
              <a:gd name="connsiteY119" fmla="*/ 4645704 h 13770790"/>
              <a:gd name="connsiteX120" fmla="*/ 164956 w 13468350"/>
              <a:gd name="connsiteY120" fmla="*/ 4569604 h 13770790"/>
              <a:gd name="connsiteX121" fmla="*/ 160620 w 13468350"/>
              <a:gd name="connsiteY121" fmla="*/ 4493719 h 13770790"/>
              <a:gd name="connsiteX122" fmla="*/ 156624 w 13468350"/>
              <a:gd name="connsiteY122" fmla="*/ 4417982 h 13770790"/>
              <a:gd name="connsiteX123" fmla="*/ 152959 w 13468350"/>
              <a:gd name="connsiteY123" fmla="*/ 4342325 h 13770790"/>
              <a:gd name="connsiteX124" fmla="*/ 149625 w 13468350"/>
              <a:gd name="connsiteY124" fmla="*/ 4266683 h 13770790"/>
              <a:gd name="connsiteX125" fmla="*/ 146616 w 13468350"/>
              <a:gd name="connsiteY125" fmla="*/ 4190984 h 13770790"/>
              <a:gd name="connsiteX126" fmla="*/ 143928 w 13468350"/>
              <a:gd name="connsiteY126" fmla="*/ 4115164 h 13770790"/>
              <a:gd name="connsiteX127" fmla="*/ 141559 w 13468350"/>
              <a:gd name="connsiteY127" fmla="*/ 4039155 h 13770790"/>
              <a:gd name="connsiteX128" fmla="*/ 139502 w 13468350"/>
              <a:gd name="connsiteY128" fmla="*/ 3962889 h 13770790"/>
              <a:gd name="connsiteX129" fmla="*/ 137754 w 13468350"/>
              <a:gd name="connsiteY129" fmla="*/ 3886300 h 13770790"/>
              <a:gd name="connsiteX130" fmla="*/ 136313 w 13468350"/>
              <a:gd name="connsiteY130" fmla="*/ 3809319 h 13770790"/>
              <a:gd name="connsiteX131" fmla="*/ 135172 w 13468350"/>
              <a:gd name="connsiteY131" fmla="*/ 3731880 h 13770790"/>
              <a:gd name="connsiteX132" fmla="*/ 134330 w 13468350"/>
              <a:gd name="connsiteY132" fmla="*/ 3653916 h 13770790"/>
              <a:gd name="connsiteX133" fmla="*/ 133781 w 13468350"/>
              <a:gd name="connsiteY133" fmla="*/ 3575358 h 13770790"/>
              <a:gd name="connsiteX134" fmla="*/ 133665 w 13468350"/>
              <a:gd name="connsiteY134" fmla="*/ 3375924 h 13770790"/>
              <a:gd name="connsiteX135" fmla="*/ 133854 w 13468350"/>
              <a:gd name="connsiteY135" fmla="*/ 3335449 h 13770790"/>
              <a:gd name="connsiteX136" fmla="*/ 134438 w 13468350"/>
              <a:gd name="connsiteY136" fmla="*/ 3253844 h 13770790"/>
              <a:gd name="connsiteX137" fmla="*/ 135297 w 13468350"/>
              <a:gd name="connsiteY137" fmla="*/ 3171310 h 13770790"/>
              <a:gd name="connsiteX138" fmla="*/ 136426 w 13468350"/>
              <a:gd name="connsiteY138" fmla="*/ 3087778 h 13770790"/>
              <a:gd name="connsiteX139" fmla="*/ 137819 w 13468350"/>
              <a:gd name="connsiteY139" fmla="*/ 3003181 h 13770790"/>
              <a:gd name="connsiteX140" fmla="*/ 139474 w 13468350"/>
              <a:gd name="connsiteY140" fmla="*/ 2917452 h 13770790"/>
              <a:gd name="connsiteX141" fmla="*/ 141388 w 13468350"/>
              <a:gd name="connsiteY141" fmla="*/ 2830524 h 13770790"/>
              <a:gd name="connsiteX142" fmla="*/ 143553 w 13468350"/>
              <a:gd name="connsiteY142" fmla="*/ 2742329 h 13770790"/>
              <a:gd name="connsiteX143" fmla="*/ 145969 w 13468350"/>
              <a:gd name="connsiteY143" fmla="*/ 2652800 h 13770790"/>
              <a:gd name="connsiteX144" fmla="*/ 148630 w 13468350"/>
              <a:gd name="connsiteY144" fmla="*/ 2561869 h 13770790"/>
              <a:gd name="connsiteX145" fmla="*/ 151534 w 13468350"/>
              <a:gd name="connsiteY145" fmla="*/ 2469469 h 13770790"/>
              <a:gd name="connsiteX146" fmla="*/ 153075 w 13468350"/>
              <a:gd name="connsiteY146" fmla="*/ 2422698 h 13770790"/>
              <a:gd name="connsiteX147" fmla="*/ 154674 w 13468350"/>
              <a:gd name="connsiteY147" fmla="*/ 2375533 h 13770790"/>
              <a:gd name="connsiteX148" fmla="*/ 156333 w 13468350"/>
              <a:gd name="connsiteY148" fmla="*/ 2327968 h 13770790"/>
              <a:gd name="connsiteX149" fmla="*/ 158049 w 13468350"/>
              <a:gd name="connsiteY149" fmla="*/ 2279995 h 13770790"/>
              <a:gd name="connsiteX150" fmla="*/ 159823 w 13468350"/>
              <a:gd name="connsiteY150" fmla="*/ 2231603 h 13770790"/>
              <a:gd name="connsiteX151" fmla="*/ 161653 w 13468350"/>
              <a:gd name="connsiteY151" fmla="*/ 2182785 h 13770790"/>
              <a:gd name="connsiteX152" fmla="*/ 163540 w 13468350"/>
              <a:gd name="connsiteY152" fmla="*/ 2133532 h 13770790"/>
              <a:gd name="connsiteX153" fmla="*/ 165482 w 13468350"/>
              <a:gd name="connsiteY153" fmla="*/ 2083836 h 13770790"/>
              <a:gd name="connsiteX154" fmla="*/ 167480 w 13468350"/>
              <a:gd name="connsiteY154" fmla="*/ 2033689 h 13770790"/>
              <a:gd name="connsiteX155" fmla="*/ 169533 w 13468350"/>
              <a:gd name="connsiteY155" fmla="*/ 1983082 h 13770790"/>
              <a:gd name="connsiteX156" fmla="*/ 171641 w 13468350"/>
              <a:gd name="connsiteY156" fmla="*/ 1932007 h 13770790"/>
              <a:gd name="connsiteX157" fmla="*/ 173803 w 13468350"/>
              <a:gd name="connsiteY157" fmla="*/ 1880455 h 13770790"/>
              <a:gd name="connsiteX158" fmla="*/ 176017 w 13468350"/>
              <a:gd name="connsiteY158" fmla="*/ 1828419 h 13770790"/>
              <a:gd name="connsiteX159" fmla="*/ 178284 w 13468350"/>
              <a:gd name="connsiteY159" fmla="*/ 1775888 h 13770790"/>
              <a:gd name="connsiteX160" fmla="*/ 180606 w 13468350"/>
              <a:gd name="connsiteY160" fmla="*/ 1722856 h 13770790"/>
              <a:gd name="connsiteX161" fmla="*/ 182978 w 13468350"/>
              <a:gd name="connsiteY161" fmla="*/ 1669313 h 13770790"/>
              <a:gd name="connsiteX162" fmla="*/ 185401 w 13468350"/>
              <a:gd name="connsiteY162" fmla="*/ 1615253 h 13770790"/>
              <a:gd name="connsiteX163" fmla="*/ 187875 w 13468350"/>
              <a:gd name="connsiteY163" fmla="*/ 1560664 h 13770790"/>
              <a:gd name="connsiteX164" fmla="*/ 192975 w 13468350"/>
              <a:gd name="connsiteY164" fmla="*/ 1449871 h 13770790"/>
              <a:gd name="connsiteX165" fmla="*/ 198272 w 13468350"/>
              <a:gd name="connsiteY165" fmla="*/ 1336870 h 13770790"/>
              <a:gd name="connsiteX166" fmla="*/ 203763 w 13468350"/>
              <a:gd name="connsiteY166" fmla="*/ 1221591 h 13770790"/>
              <a:gd name="connsiteX167" fmla="*/ 209443 w 13468350"/>
              <a:gd name="connsiteY167" fmla="*/ 1103969 h 13770790"/>
              <a:gd name="connsiteX168" fmla="*/ 215310 w 13468350"/>
              <a:gd name="connsiteY168" fmla="*/ 983933 h 13770790"/>
              <a:gd name="connsiteX169" fmla="*/ 221357 w 13468350"/>
              <a:gd name="connsiteY169" fmla="*/ 861419 h 13770790"/>
              <a:gd name="connsiteX170" fmla="*/ 230761 w 13468350"/>
              <a:gd name="connsiteY170" fmla="*/ 672854 h 13770790"/>
              <a:gd name="connsiteX171" fmla="*/ 243899 w 13468350"/>
              <a:gd name="connsiteY171" fmla="*/ 412125 h 13770790"/>
              <a:gd name="connsiteX172" fmla="*/ 264822 w 13468350"/>
              <a:gd name="connsiteY172" fmla="*/ 0 h 13770790"/>
              <a:gd name="connsiteX173" fmla="*/ 0 w 13468350"/>
              <a:gd name="connsiteY173" fmla="*/ 0 h 13770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Lst>
            <a:rect l="l" t="t" r="r" b="b"/>
            <a:pathLst>
              <a:path w="13468350" h="13770790">
                <a:moveTo>
                  <a:pt x="0" y="0"/>
                </a:moveTo>
                <a:lnTo>
                  <a:pt x="13468350" y="0"/>
                </a:lnTo>
                <a:lnTo>
                  <a:pt x="13468350" y="13770790"/>
                </a:lnTo>
                <a:lnTo>
                  <a:pt x="0" y="13770790"/>
                </a:lnTo>
                <a:lnTo>
                  <a:pt x="0" y="13770596"/>
                </a:lnTo>
                <a:lnTo>
                  <a:pt x="2445913" y="13770596"/>
                </a:lnTo>
                <a:lnTo>
                  <a:pt x="2257033" y="13391997"/>
                </a:lnTo>
                <a:lnTo>
                  <a:pt x="2184920" y="13246122"/>
                </a:lnTo>
                <a:lnTo>
                  <a:pt x="2139581" y="13153613"/>
                </a:lnTo>
                <a:lnTo>
                  <a:pt x="2117701" y="13108672"/>
                </a:lnTo>
                <a:lnTo>
                  <a:pt x="2096334" y="13064560"/>
                </a:lnTo>
                <a:lnTo>
                  <a:pt x="2075468" y="13021240"/>
                </a:lnTo>
                <a:lnTo>
                  <a:pt x="2055093" y="12978676"/>
                </a:lnTo>
                <a:lnTo>
                  <a:pt x="2015778" y="12895672"/>
                </a:lnTo>
                <a:lnTo>
                  <a:pt x="1978304" y="12815261"/>
                </a:lnTo>
                <a:lnTo>
                  <a:pt x="1942587" y="12737153"/>
                </a:lnTo>
                <a:lnTo>
                  <a:pt x="1908545" y="12661063"/>
                </a:lnTo>
                <a:lnTo>
                  <a:pt x="1876093" y="12586700"/>
                </a:lnTo>
                <a:lnTo>
                  <a:pt x="1845149" y="12513778"/>
                </a:lnTo>
                <a:lnTo>
                  <a:pt x="1815627" y="12442007"/>
                </a:lnTo>
                <a:lnTo>
                  <a:pt x="1787445" y="12371102"/>
                </a:lnTo>
                <a:lnTo>
                  <a:pt x="1760521" y="12300772"/>
                </a:lnTo>
                <a:lnTo>
                  <a:pt x="1734770" y="12230730"/>
                </a:lnTo>
                <a:lnTo>
                  <a:pt x="1710108" y="12160687"/>
                </a:lnTo>
                <a:lnTo>
                  <a:pt x="1686452" y="12090358"/>
                </a:lnTo>
                <a:lnTo>
                  <a:pt x="1663719" y="12019452"/>
                </a:lnTo>
                <a:lnTo>
                  <a:pt x="1641825" y="11947681"/>
                </a:lnTo>
                <a:lnTo>
                  <a:pt x="1620686" y="11874759"/>
                </a:lnTo>
                <a:lnTo>
                  <a:pt x="1600220" y="11800396"/>
                </a:lnTo>
                <a:lnTo>
                  <a:pt x="1580342" y="11724306"/>
                </a:lnTo>
                <a:lnTo>
                  <a:pt x="1560969" y="11646198"/>
                </a:lnTo>
                <a:lnTo>
                  <a:pt x="1542018" y="11565787"/>
                </a:lnTo>
                <a:lnTo>
                  <a:pt x="1523406" y="11482783"/>
                </a:lnTo>
                <a:lnTo>
                  <a:pt x="1505048" y="11396899"/>
                </a:lnTo>
                <a:lnTo>
                  <a:pt x="1486860" y="11307846"/>
                </a:lnTo>
                <a:lnTo>
                  <a:pt x="1477805" y="11262042"/>
                </a:lnTo>
                <a:lnTo>
                  <a:pt x="1468761" y="11215336"/>
                </a:lnTo>
                <a:lnTo>
                  <a:pt x="1459718" y="11167696"/>
                </a:lnTo>
                <a:lnTo>
                  <a:pt x="1450665" y="11119082"/>
                </a:lnTo>
                <a:lnTo>
                  <a:pt x="1441594" y="11069461"/>
                </a:lnTo>
                <a:lnTo>
                  <a:pt x="1432491" y="11018796"/>
                </a:lnTo>
                <a:lnTo>
                  <a:pt x="1423348" y="10967050"/>
                </a:lnTo>
                <a:lnTo>
                  <a:pt x="1414154" y="10914189"/>
                </a:lnTo>
                <a:lnTo>
                  <a:pt x="1404897" y="10860175"/>
                </a:lnTo>
                <a:lnTo>
                  <a:pt x="1395569" y="10804974"/>
                </a:lnTo>
                <a:lnTo>
                  <a:pt x="1386159" y="10748547"/>
                </a:lnTo>
                <a:lnTo>
                  <a:pt x="1376656" y="10690862"/>
                </a:lnTo>
                <a:lnTo>
                  <a:pt x="1367049" y="10631878"/>
                </a:lnTo>
                <a:lnTo>
                  <a:pt x="1357328" y="10571563"/>
                </a:lnTo>
                <a:lnTo>
                  <a:pt x="1347484" y="10509881"/>
                </a:lnTo>
                <a:lnTo>
                  <a:pt x="1337505" y="10446794"/>
                </a:lnTo>
                <a:lnTo>
                  <a:pt x="1327380" y="10382267"/>
                </a:lnTo>
                <a:lnTo>
                  <a:pt x="1317101" y="10316263"/>
                </a:lnTo>
                <a:lnTo>
                  <a:pt x="1306655" y="10248747"/>
                </a:lnTo>
                <a:lnTo>
                  <a:pt x="1296032" y="10179683"/>
                </a:lnTo>
                <a:lnTo>
                  <a:pt x="1285223" y="10109035"/>
                </a:lnTo>
                <a:lnTo>
                  <a:pt x="1274217" y="10036767"/>
                </a:lnTo>
                <a:lnTo>
                  <a:pt x="1263004" y="9962842"/>
                </a:lnTo>
                <a:lnTo>
                  <a:pt x="1251571" y="9887226"/>
                </a:lnTo>
                <a:lnTo>
                  <a:pt x="1239911" y="9809880"/>
                </a:lnTo>
                <a:lnTo>
                  <a:pt x="1212019" y="9624219"/>
                </a:lnTo>
                <a:lnTo>
                  <a:pt x="1177812" y="9395970"/>
                </a:lnTo>
                <a:lnTo>
                  <a:pt x="835454" y="9624219"/>
                </a:lnTo>
                <a:lnTo>
                  <a:pt x="750380" y="9077046"/>
                </a:lnTo>
                <a:lnTo>
                  <a:pt x="704621" y="8782042"/>
                </a:lnTo>
                <a:lnTo>
                  <a:pt x="671641" y="8568810"/>
                </a:lnTo>
                <a:lnTo>
                  <a:pt x="650284" y="8430347"/>
                </a:lnTo>
                <a:lnTo>
                  <a:pt x="629425" y="8294760"/>
                </a:lnTo>
                <a:lnTo>
                  <a:pt x="609063" y="8161980"/>
                </a:lnTo>
                <a:lnTo>
                  <a:pt x="589192" y="8031940"/>
                </a:lnTo>
                <a:lnTo>
                  <a:pt x="569806" y="7904574"/>
                </a:lnTo>
                <a:lnTo>
                  <a:pt x="550905" y="7779815"/>
                </a:lnTo>
                <a:lnTo>
                  <a:pt x="532483" y="7657594"/>
                </a:lnTo>
                <a:lnTo>
                  <a:pt x="523450" y="7597413"/>
                </a:lnTo>
                <a:lnTo>
                  <a:pt x="514536" y="7537844"/>
                </a:lnTo>
                <a:lnTo>
                  <a:pt x="505740" y="7478874"/>
                </a:lnTo>
                <a:lnTo>
                  <a:pt x="497061" y="7420498"/>
                </a:lnTo>
                <a:lnTo>
                  <a:pt x="488498" y="7362705"/>
                </a:lnTo>
                <a:lnTo>
                  <a:pt x="480052" y="7305488"/>
                </a:lnTo>
                <a:lnTo>
                  <a:pt x="471721" y="7248837"/>
                </a:lnTo>
                <a:lnTo>
                  <a:pt x="463507" y="7192747"/>
                </a:lnTo>
                <a:lnTo>
                  <a:pt x="455407" y="7137207"/>
                </a:lnTo>
                <a:lnTo>
                  <a:pt x="447420" y="7082209"/>
                </a:lnTo>
                <a:lnTo>
                  <a:pt x="439549" y="7027744"/>
                </a:lnTo>
                <a:lnTo>
                  <a:pt x="431790" y="6973804"/>
                </a:lnTo>
                <a:lnTo>
                  <a:pt x="424144" y="6920382"/>
                </a:lnTo>
                <a:lnTo>
                  <a:pt x="416611" y="6867468"/>
                </a:lnTo>
                <a:lnTo>
                  <a:pt x="409189" y="6815054"/>
                </a:lnTo>
                <a:lnTo>
                  <a:pt x="401878" y="6763130"/>
                </a:lnTo>
                <a:lnTo>
                  <a:pt x="394679" y="6711690"/>
                </a:lnTo>
                <a:lnTo>
                  <a:pt x="387590" y="6660726"/>
                </a:lnTo>
                <a:lnTo>
                  <a:pt x="380610" y="6610226"/>
                </a:lnTo>
                <a:lnTo>
                  <a:pt x="373740" y="6560186"/>
                </a:lnTo>
                <a:lnTo>
                  <a:pt x="366979" y="6510594"/>
                </a:lnTo>
                <a:lnTo>
                  <a:pt x="360325" y="6461444"/>
                </a:lnTo>
                <a:lnTo>
                  <a:pt x="353780" y="6412726"/>
                </a:lnTo>
                <a:lnTo>
                  <a:pt x="347342" y="6364432"/>
                </a:lnTo>
                <a:lnTo>
                  <a:pt x="341011" y="6316554"/>
                </a:lnTo>
                <a:lnTo>
                  <a:pt x="334787" y="6269082"/>
                </a:lnTo>
                <a:lnTo>
                  <a:pt x="328667" y="6222012"/>
                </a:lnTo>
                <a:lnTo>
                  <a:pt x="322655" y="6175331"/>
                </a:lnTo>
                <a:lnTo>
                  <a:pt x="316745" y="6129031"/>
                </a:lnTo>
                <a:lnTo>
                  <a:pt x="305239" y="6037545"/>
                </a:lnTo>
                <a:lnTo>
                  <a:pt x="294149" y="5947487"/>
                </a:lnTo>
                <a:lnTo>
                  <a:pt x="283466" y="5858788"/>
                </a:lnTo>
                <a:lnTo>
                  <a:pt x="273189" y="5771383"/>
                </a:lnTo>
                <a:lnTo>
                  <a:pt x="263312" y="5685202"/>
                </a:lnTo>
                <a:lnTo>
                  <a:pt x="253834" y="5600178"/>
                </a:lnTo>
                <a:lnTo>
                  <a:pt x="244750" y="5516246"/>
                </a:lnTo>
                <a:lnTo>
                  <a:pt x="236054" y="5433337"/>
                </a:lnTo>
                <a:lnTo>
                  <a:pt x="227743" y="5351383"/>
                </a:lnTo>
                <a:lnTo>
                  <a:pt x="219814" y="5270319"/>
                </a:lnTo>
                <a:lnTo>
                  <a:pt x="212263" y="5190076"/>
                </a:lnTo>
                <a:lnTo>
                  <a:pt x="205084" y="5110585"/>
                </a:lnTo>
                <a:lnTo>
                  <a:pt x="198276" y="5031782"/>
                </a:lnTo>
                <a:lnTo>
                  <a:pt x="191833" y="4953598"/>
                </a:lnTo>
                <a:lnTo>
                  <a:pt x="185749" y="4875964"/>
                </a:lnTo>
                <a:lnTo>
                  <a:pt x="180026" y="4798816"/>
                </a:lnTo>
                <a:lnTo>
                  <a:pt x="174654" y="4722084"/>
                </a:lnTo>
                <a:lnTo>
                  <a:pt x="169632" y="4645704"/>
                </a:lnTo>
                <a:lnTo>
                  <a:pt x="164956" y="4569604"/>
                </a:lnTo>
                <a:lnTo>
                  <a:pt x="160620" y="4493719"/>
                </a:lnTo>
                <a:lnTo>
                  <a:pt x="156624" y="4417982"/>
                </a:lnTo>
                <a:lnTo>
                  <a:pt x="152959" y="4342325"/>
                </a:lnTo>
                <a:lnTo>
                  <a:pt x="149625" y="4266683"/>
                </a:lnTo>
                <a:lnTo>
                  <a:pt x="146616" y="4190984"/>
                </a:lnTo>
                <a:lnTo>
                  <a:pt x="143928" y="4115164"/>
                </a:lnTo>
                <a:lnTo>
                  <a:pt x="141559" y="4039155"/>
                </a:lnTo>
                <a:lnTo>
                  <a:pt x="139502" y="3962889"/>
                </a:lnTo>
                <a:lnTo>
                  <a:pt x="137754" y="3886300"/>
                </a:lnTo>
                <a:lnTo>
                  <a:pt x="136313" y="3809319"/>
                </a:lnTo>
                <a:lnTo>
                  <a:pt x="135172" y="3731880"/>
                </a:lnTo>
                <a:lnTo>
                  <a:pt x="134330" y="3653916"/>
                </a:lnTo>
                <a:lnTo>
                  <a:pt x="133781" y="3575358"/>
                </a:lnTo>
                <a:lnTo>
                  <a:pt x="133665" y="3375924"/>
                </a:lnTo>
                <a:lnTo>
                  <a:pt x="133854" y="3335449"/>
                </a:lnTo>
                <a:lnTo>
                  <a:pt x="134438" y="3253844"/>
                </a:lnTo>
                <a:lnTo>
                  <a:pt x="135297" y="3171310"/>
                </a:lnTo>
                <a:lnTo>
                  <a:pt x="136426" y="3087778"/>
                </a:lnTo>
                <a:lnTo>
                  <a:pt x="137819" y="3003181"/>
                </a:lnTo>
                <a:lnTo>
                  <a:pt x="139474" y="2917452"/>
                </a:lnTo>
                <a:lnTo>
                  <a:pt x="141388" y="2830524"/>
                </a:lnTo>
                <a:lnTo>
                  <a:pt x="143553" y="2742329"/>
                </a:lnTo>
                <a:lnTo>
                  <a:pt x="145969" y="2652800"/>
                </a:lnTo>
                <a:lnTo>
                  <a:pt x="148630" y="2561869"/>
                </a:lnTo>
                <a:lnTo>
                  <a:pt x="151534" y="2469469"/>
                </a:lnTo>
                <a:lnTo>
                  <a:pt x="153075" y="2422698"/>
                </a:lnTo>
                <a:lnTo>
                  <a:pt x="154674" y="2375533"/>
                </a:lnTo>
                <a:lnTo>
                  <a:pt x="156333" y="2327968"/>
                </a:lnTo>
                <a:lnTo>
                  <a:pt x="158049" y="2279995"/>
                </a:lnTo>
                <a:lnTo>
                  <a:pt x="159823" y="2231603"/>
                </a:lnTo>
                <a:lnTo>
                  <a:pt x="161653" y="2182785"/>
                </a:lnTo>
                <a:lnTo>
                  <a:pt x="163540" y="2133532"/>
                </a:lnTo>
                <a:lnTo>
                  <a:pt x="165482" y="2083836"/>
                </a:lnTo>
                <a:lnTo>
                  <a:pt x="167480" y="2033689"/>
                </a:lnTo>
                <a:lnTo>
                  <a:pt x="169533" y="1983082"/>
                </a:lnTo>
                <a:lnTo>
                  <a:pt x="171641" y="1932007"/>
                </a:lnTo>
                <a:lnTo>
                  <a:pt x="173803" y="1880455"/>
                </a:lnTo>
                <a:lnTo>
                  <a:pt x="176017" y="1828419"/>
                </a:lnTo>
                <a:lnTo>
                  <a:pt x="178284" y="1775888"/>
                </a:lnTo>
                <a:lnTo>
                  <a:pt x="180606" y="1722856"/>
                </a:lnTo>
                <a:lnTo>
                  <a:pt x="182978" y="1669313"/>
                </a:lnTo>
                <a:lnTo>
                  <a:pt x="185401" y="1615253"/>
                </a:lnTo>
                <a:lnTo>
                  <a:pt x="187875" y="1560664"/>
                </a:lnTo>
                <a:lnTo>
                  <a:pt x="192975" y="1449871"/>
                </a:lnTo>
                <a:lnTo>
                  <a:pt x="198272" y="1336870"/>
                </a:lnTo>
                <a:lnTo>
                  <a:pt x="203763" y="1221591"/>
                </a:lnTo>
                <a:lnTo>
                  <a:pt x="209443" y="1103969"/>
                </a:lnTo>
                <a:lnTo>
                  <a:pt x="215310" y="983933"/>
                </a:lnTo>
                <a:lnTo>
                  <a:pt x="221357" y="861419"/>
                </a:lnTo>
                <a:lnTo>
                  <a:pt x="230761" y="672854"/>
                </a:lnTo>
                <a:lnTo>
                  <a:pt x="243899" y="412125"/>
                </a:lnTo>
                <a:lnTo>
                  <a:pt x="264822" y="0"/>
                </a:lnTo>
                <a:lnTo>
                  <a:pt x="0" y="0"/>
                </a:lnTo>
                <a:close/>
              </a:path>
            </a:pathLst>
          </a:custGeom>
        </p:spPr>
        <p:txBody>
          <a:bodyPr wrap="square">
            <a:noAutofit/>
          </a:bodyPr>
          <a:lstStyle>
            <a:lvl1pPr marL="0" indent="0">
              <a:buNone/>
              <a:defRPr/>
            </a:lvl1pPr>
          </a:lstStyle>
          <a:p>
            <a:r>
              <a:rPr lang="en-US" dirty="0"/>
              <a:t>Click icon to add picture</a:t>
            </a:r>
            <a:endParaRPr lang="en-GB" dirty="0"/>
          </a:p>
        </p:txBody>
      </p:sp>
      <p:sp>
        <p:nvSpPr>
          <p:cNvPr id="16" name="Content Placeholder 23">
            <a:extLst>
              <a:ext uri="{FF2B5EF4-FFF2-40B4-BE49-F238E27FC236}">
                <a16:creationId xmlns:a16="http://schemas.microsoft.com/office/drawing/2014/main" id="{0A8827C6-8840-4B48-B18A-9A05E67F6469}"/>
              </a:ext>
            </a:extLst>
          </p:cNvPr>
          <p:cNvSpPr>
            <a:spLocks noGrp="1"/>
          </p:cNvSpPr>
          <p:nvPr>
            <p:ph idx="14"/>
          </p:nvPr>
        </p:nvSpPr>
        <p:spPr>
          <a:xfrm>
            <a:off x="2683256" y="1048758"/>
            <a:ext cx="606484" cy="642637"/>
          </a:xfrm>
        </p:spPr>
        <p:txBody>
          <a:bodyPr numCol="2">
            <a:normAutofit fontScale="85000" lnSpcReduction="20000"/>
          </a:bodyPr>
          <a:lstStyle>
            <a:lvl1pPr marL="0" indent="0">
              <a:buNone/>
              <a:defRPr/>
            </a:lvl1pPr>
          </a:lstStyle>
          <a:p>
            <a:pPr>
              <a:lnSpc>
                <a:spcPct val="120000"/>
              </a:lnSpc>
            </a:pPr>
            <a:endParaRPr lang="en-US" b="1" dirty="0"/>
          </a:p>
        </p:txBody>
      </p:sp>
      <p:pic>
        <p:nvPicPr>
          <p:cNvPr id="22" name="Picture 21">
            <a:extLst>
              <a:ext uri="{FF2B5EF4-FFF2-40B4-BE49-F238E27FC236}">
                <a16:creationId xmlns:a16="http://schemas.microsoft.com/office/drawing/2014/main" id="{4A2004A2-CFBE-493B-AE2D-54236AB820A6}"/>
              </a:ext>
            </a:extLst>
          </p:cNvPr>
          <p:cNvPicPr>
            <a:picLocks noChangeAspect="1"/>
          </p:cNvPicPr>
          <p:nvPr userDrawn="1"/>
        </p:nvPicPr>
        <p:blipFill>
          <a:blip r:embed="rId4" cstate="screen">
            <a:extLst>
              <a:ext uri="{28A0092B-C50C-407E-A947-70E740481C1C}">
                <a14:useLocalDpi xmlns:a14="http://schemas.microsoft.com/office/drawing/2010/main" val="0"/>
              </a:ext>
            </a:extLst>
          </a:blip>
          <a:stretch>
            <a:fillRect/>
          </a:stretch>
        </p:blipFill>
        <p:spPr>
          <a:xfrm>
            <a:off x="11369787" y="6203575"/>
            <a:ext cx="583442" cy="654425"/>
          </a:xfrm>
          <a:prstGeom prst="rect">
            <a:avLst/>
          </a:prstGeom>
        </p:spPr>
      </p:pic>
      <p:pic>
        <p:nvPicPr>
          <p:cNvPr id="20" name="Picture 19"/>
          <p:cNvPicPr>
            <a:picLocks noChangeAspect="1"/>
          </p:cNvPicPr>
          <p:nvPr userDrawn="1"/>
        </p:nvPicPr>
        <p:blipFill>
          <a:blip r:embed="rId6"/>
          <a:stretch>
            <a:fillRect/>
          </a:stretch>
        </p:blipFill>
        <p:spPr>
          <a:xfrm>
            <a:off x="5856701" y="76004"/>
            <a:ext cx="6096528" cy="512108"/>
          </a:xfrm>
          <a:prstGeom prst="rect">
            <a:avLst/>
          </a:prstGeom>
        </p:spPr>
      </p:pic>
      <p:pic>
        <p:nvPicPr>
          <p:cNvPr id="27" name="PLPS-Copyright-line">
            <a:extLst>
              <a:ext uri="{FF2B5EF4-FFF2-40B4-BE49-F238E27FC236}">
                <a16:creationId xmlns:a16="http://schemas.microsoft.com/office/drawing/2014/main" id="{D4A05B7E-A69D-B34B-813E-39D0C26659AD}"/>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7548221" y="6411637"/>
            <a:ext cx="3733800" cy="304800"/>
          </a:xfrm>
          <a:prstGeom prst="rect">
            <a:avLst/>
          </a:prstGeom>
        </p:spPr>
      </p:pic>
    </p:spTree>
    <p:extLst>
      <p:ext uri="{BB962C8B-B14F-4D97-AF65-F5344CB8AC3E}">
        <p14:creationId xmlns:p14="http://schemas.microsoft.com/office/powerpoint/2010/main" val="286825882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02039" y="516128"/>
            <a:ext cx="11188682" cy="645460"/>
          </a:xfrm>
          <a:prstGeom prst="rect">
            <a:avLst/>
          </a:prstGeom>
        </p:spPr>
        <p:txBody>
          <a:bodyPr vert="horz" lIns="0" tIns="0" rIns="0" bIns="0" rtlCol="0" anchor="t">
            <a:noAutofit/>
          </a:bodyPr>
          <a:lstStyle/>
          <a:p>
            <a:r>
              <a:rPr lang="en-US"/>
              <a:t>Click to edit Master title style</a:t>
            </a:r>
            <a:endParaRPr lang="en-GB" dirty="0"/>
          </a:p>
        </p:txBody>
      </p:sp>
      <p:sp>
        <p:nvSpPr>
          <p:cNvPr id="3" name="Text Placeholder 2"/>
          <p:cNvSpPr>
            <a:spLocks noGrp="1"/>
          </p:cNvSpPr>
          <p:nvPr>
            <p:ph type="body" idx="1"/>
          </p:nvPr>
        </p:nvSpPr>
        <p:spPr>
          <a:xfrm>
            <a:off x="502039" y="1438963"/>
            <a:ext cx="11188682" cy="4536685"/>
          </a:xfrm>
          <a:prstGeom prst="rect">
            <a:avLst/>
          </a:prstGeom>
        </p:spPr>
        <p:txBody>
          <a:bodyPr vert="horz" lIns="0" tIns="0" rIns="0" bIns="0" rtlCol="0">
            <a:noAutofit/>
          </a:bodyPr>
          <a:lstStyle/>
          <a:p>
            <a:pPr lvl="0"/>
            <a:r>
              <a:rPr lang="en-US" dirty="0"/>
              <a:t>Edit Master text styles</a:t>
            </a:r>
          </a:p>
          <a:p>
            <a:pPr lvl="1"/>
            <a:r>
              <a:rPr lang="en-US" dirty="0"/>
              <a:t>Second level</a:t>
            </a:r>
          </a:p>
        </p:txBody>
      </p:sp>
      <p:pic>
        <p:nvPicPr>
          <p:cNvPr id="5" name="Picture 4">
            <a:extLst>
              <a:ext uri="{FF2B5EF4-FFF2-40B4-BE49-F238E27FC236}">
                <a16:creationId xmlns:a16="http://schemas.microsoft.com/office/drawing/2014/main" id="{155DCAB7-288E-49EB-94C1-0628B061D0EE}"/>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11378531" y="6204472"/>
            <a:ext cx="574698" cy="653528"/>
          </a:xfrm>
          <a:prstGeom prst="rect">
            <a:avLst/>
          </a:prstGeom>
        </p:spPr>
      </p:pic>
      <p:sp>
        <p:nvSpPr>
          <p:cNvPr id="4" name="Slide Number Placeholder 3">
            <a:extLst>
              <a:ext uri="{FF2B5EF4-FFF2-40B4-BE49-F238E27FC236}">
                <a16:creationId xmlns:a16="http://schemas.microsoft.com/office/drawing/2014/main" id="{AA06784D-3AF1-4839-966C-8E55F923DF4F}"/>
              </a:ext>
            </a:extLst>
          </p:cNvPr>
          <p:cNvSpPr>
            <a:spLocks noGrp="1"/>
          </p:cNvSpPr>
          <p:nvPr>
            <p:ph type="sldNum" sz="quarter" idx="4"/>
          </p:nvPr>
        </p:nvSpPr>
        <p:spPr>
          <a:xfrm>
            <a:off x="8684825" y="6373295"/>
            <a:ext cx="2743595" cy="364485"/>
          </a:xfrm>
          <a:prstGeom prst="rect">
            <a:avLst/>
          </a:prstGeom>
        </p:spPr>
        <p:txBody>
          <a:bodyPr vert="horz" lIns="91440" tIns="45720" rIns="91440" bIns="45720" rtlCol="0" anchor="ctr"/>
          <a:lstStyle>
            <a:lvl1pPr algn="r">
              <a:defRPr sz="996">
                <a:solidFill>
                  <a:srgbClr val="37003C"/>
                </a:solidFill>
              </a:defRPr>
            </a:lvl1pPr>
          </a:lstStyle>
          <a:p>
            <a:fld id="{0DFDDE37-CD2D-419C-AF07-418AF0A201CF}" type="slidenum">
              <a:rPr lang="en-GB" smtClean="0"/>
              <a:pPr/>
              <a:t>‹#›</a:t>
            </a:fld>
            <a:endParaRPr lang="en-GB"/>
          </a:p>
        </p:txBody>
      </p:sp>
    </p:spTree>
    <p:extLst>
      <p:ext uri="{BB962C8B-B14F-4D97-AF65-F5344CB8AC3E}">
        <p14:creationId xmlns:p14="http://schemas.microsoft.com/office/powerpoint/2010/main" val="240208847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Lst>
  <p:txStyles>
    <p:titleStyle>
      <a:lvl1pPr algn="l" defTabSz="914294" rtl="0" eaLnBrk="1" latinLnBrk="0" hangingPunct="1">
        <a:lnSpc>
          <a:spcPct val="100000"/>
        </a:lnSpc>
        <a:spcBef>
          <a:spcPct val="0"/>
        </a:spcBef>
        <a:buNone/>
        <a:defRPr sz="2988" b="1" i="0" kern="1200" baseline="0">
          <a:solidFill>
            <a:schemeClr val="tx1"/>
          </a:solidFill>
          <a:latin typeface="+mj-lt"/>
          <a:ea typeface="+mj-ea"/>
          <a:cs typeface="+mj-cs"/>
        </a:defRPr>
      </a:lvl1pPr>
    </p:titleStyle>
    <p:bodyStyle>
      <a:lvl1pPr marL="233064" indent="-233064" algn="l" defTabSz="914294" rtl="0" eaLnBrk="1" latinLnBrk="0" hangingPunct="1">
        <a:lnSpc>
          <a:spcPct val="100000"/>
        </a:lnSpc>
        <a:spcBef>
          <a:spcPts val="0"/>
        </a:spcBef>
        <a:spcAft>
          <a:spcPts val="1270"/>
        </a:spcAft>
        <a:buFont typeface="Arial" panose="020B0604020202020204" pitchFamily="34" charset="0"/>
        <a:buChar char="•"/>
        <a:defRPr sz="2390" kern="1200" baseline="0">
          <a:solidFill>
            <a:schemeClr val="tx1"/>
          </a:solidFill>
          <a:latin typeface="+mn-lt"/>
          <a:ea typeface="+mn-ea"/>
          <a:cs typeface="+mn-cs"/>
        </a:defRPr>
      </a:lvl1pPr>
      <a:lvl2pPr marL="519912" indent="-286848" algn="l" defTabSz="914294" rtl="0" eaLnBrk="1" latinLnBrk="0" hangingPunct="1">
        <a:lnSpc>
          <a:spcPct val="100000"/>
        </a:lnSpc>
        <a:spcBef>
          <a:spcPts val="0"/>
        </a:spcBef>
        <a:spcAft>
          <a:spcPts val="1270"/>
        </a:spcAft>
        <a:buFont typeface="Premier League" panose="020B0504020203020204" pitchFamily="34" charset="0"/>
        <a:buChar char="—"/>
        <a:defRPr sz="1594" kern="1200" baseline="0">
          <a:solidFill>
            <a:schemeClr val="tx1"/>
          </a:solidFill>
          <a:latin typeface="+mn-lt"/>
          <a:ea typeface="+mn-ea"/>
          <a:cs typeface="+mn-cs"/>
        </a:defRPr>
      </a:lvl2pPr>
      <a:lvl3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3pPr>
      <a:lvl4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4pPr>
      <a:lvl5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5pPr>
      <a:lvl6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6pPr>
      <a:lvl7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7pPr>
      <a:lvl8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8pPr>
      <a:lvl9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9pPr>
    </p:bodyStyle>
    <p:otherStyle>
      <a:defPPr>
        <a:defRPr lang="en-GB"/>
      </a:defPPr>
      <a:lvl1pPr marL="0" algn="ctr" defTabSz="550817" rtl="0" eaLnBrk="1" latinLnBrk="0" hangingPunct="1">
        <a:lnSpc>
          <a:spcPts val="1743"/>
        </a:lnSpc>
        <a:defRPr sz="1494" kern="1200">
          <a:solidFill>
            <a:schemeClr val="accent1"/>
          </a:solidFill>
          <a:latin typeface="+mn-lt"/>
          <a:ea typeface="+mn-ea"/>
          <a:cs typeface="+mn-cs"/>
        </a:defRPr>
      </a:lvl1pPr>
      <a:lvl2pPr marL="0" algn="ctr" defTabSz="550817" rtl="0" eaLnBrk="1" latinLnBrk="0" hangingPunct="1">
        <a:lnSpc>
          <a:spcPts val="1743"/>
        </a:lnSpc>
        <a:defRPr sz="1494" kern="1200">
          <a:solidFill>
            <a:schemeClr val="tx1"/>
          </a:solidFill>
          <a:latin typeface="+mn-lt"/>
          <a:ea typeface="+mn-ea"/>
          <a:cs typeface="+mn-cs"/>
        </a:defRPr>
      </a:lvl2pPr>
      <a:lvl3pPr marL="0" algn="ctr" defTabSz="550817" rtl="0" eaLnBrk="1" latinLnBrk="0" hangingPunct="1">
        <a:lnSpc>
          <a:spcPts val="1743"/>
        </a:lnSpc>
        <a:defRPr sz="1494" kern="1200">
          <a:solidFill>
            <a:schemeClr val="accent1"/>
          </a:solidFill>
          <a:latin typeface="+mn-lt"/>
          <a:ea typeface="+mn-ea"/>
          <a:cs typeface="+mn-cs"/>
        </a:defRPr>
      </a:lvl3pPr>
      <a:lvl4pPr marL="0" algn="ctr" defTabSz="550817" rtl="0" eaLnBrk="1" latinLnBrk="0" hangingPunct="1">
        <a:lnSpc>
          <a:spcPts val="1743"/>
        </a:lnSpc>
        <a:defRPr sz="1494" kern="1200">
          <a:solidFill>
            <a:schemeClr val="tx1"/>
          </a:solidFill>
          <a:latin typeface="+mn-lt"/>
          <a:ea typeface="+mn-ea"/>
          <a:cs typeface="+mn-cs"/>
        </a:defRPr>
      </a:lvl4pPr>
      <a:lvl5pPr marL="0" algn="ctr" defTabSz="550817" rtl="0" eaLnBrk="1" latinLnBrk="0" hangingPunct="1">
        <a:lnSpc>
          <a:spcPts val="1743"/>
        </a:lnSpc>
        <a:defRPr sz="1494" kern="1200">
          <a:solidFill>
            <a:schemeClr val="tx1"/>
          </a:solidFill>
          <a:latin typeface="+mn-lt"/>
          <a:ea typeface="+mn-ea"/>
          <a:cs typeface="+mn-cs"/>
        </a:defRPr>
      </a:lvl5pPr>
      <a:lvl6pPr marL="0" algn="ctr" defTabSz="550817" rtl="0" eaLnBrk="1" latinLnBrk="0" hangingPunct="1">
        <a:lnSpc>
          <a:spcPts val="1743"/>
        </a:lnSpc>
        <a:defRPr sz="1494" kern="1200">
          <a:solidFill>
            <a:schemeClr val="tx1"/>
          </a:solidFill>
          <a:latin typeface="+mn-lt"/>
          <a:ea typeface="+mn-ea"/>
          <a:cs typeface="+mn-cs"/>
        </a:defRPr>
      </a:lvl6pPr>
      <a:lvl7pPr marL="0" algn="ctr" defTabSz="550817" rtl="0" eaLnBrk="1" latinLnBrk="0" hangingPunct="1">
        <a:lnSpc>
          <a:spcPts val="1743"/>
        </a:lnSpc>
        <a:defRPr sz="1494" kern="1200">
          <a:solidFill>
            <a:schemeClr val="tx1"/>
          </a:solidFill>
          <a:latin typeface="+mn-lt"/>
          <a:ea typeface="+mn-ea"/>
          <a:cs typeface="+mn-cs"/>
        </a:defRPr>
      </a:lvl7pPr>
      <a:lvl8pPr marL="0" algn="ctr" defTabSz="550817" rtl="0" eaLnBrk="1" latinLnBrk="0" hangingPunct="1">
        <a:lnSpc>
          <a:spcPts val="1743"/>
        </a:lnSpc>
        <a:defRPr sz="1494" kern="1200">
          <a:solidFill>
            <a:schemeClr val="tx1"/>
          </a:solidFill>
          <a:latin typeface="+mn-lt"/>
          <a:ea typeface="+mn-ea"/>
          <a:cs typeface="+mn-cs"/>
        </a:defRPr>
      </a:lvl8pPr>
      <a:lvl9pPr marL="0" algn="ctr" defTabSz="550817" rtl="0" eaLnBrk="1" latinLnBrk="0" hangingPunct="1">
        <a:lnSpc>
          <a:spcPts val="1743"/>
        </a:lnSpc>
        <a:defRPr sz="1494"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337">
          <p15:clr>
            <a:srgbClr val="F26B43"/>
          </p15:clr>
        </p15:guide>
        <p15:guide id="2" pos="7710">
          <p15:clr>
            <a:srgbClr val="F26B43"/>
          </p15:clr>
        </p15:guide>
        <p15:guide id="3" pos="384">
          <p15:clr>
            <a:srgbClr val="F26B43"/>
          </p15:clr>
        </p15:guide>
        <p15:guide id="4" pos="15058">
          <p15:clr>
            <a:srgbClr val="F26B43"/>
          </p15:clr>
        </p15:guide>
        <p15:guide id="5" orient="horz" pos="391">
          <p15:clr>
            <a:srgbClr val="F26B43"/>
          </p15:clr>
        </p15:guide>
        <p15:guide id="6" orient="horz" pos="8283">
          <p15:clr>
            <a:srgbClr val="F26B43"/>
          </p15:clr>
        </p15:guide>
        <p15:guide id="7" orient="horz" pos="1094">
          <p15:clr>
            <a:srgbClr val="F26B43"/>
          </p15:clr>
        </p15:guide>
        <p15:guide id="8" orient="horz" pos="1820">
          <p15:clr>
            <a:srgbClr val="F26B43"/>
          </p15:clr>
        </p15:guide>
        <p15:guide id="9" pos="634">
          <p15:clr>
            <a:srgbClr val="F26B43"/>
          </p15:clr>
        </p15:guide>
        <p15:guide id="10" pos="14786">
          <p15:clr>
            <a:srgbClr val="F26B43"/>
          </p15:clr>
        </p15:guide>
        <p15:guide id="11" orient="horz" pos="755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3.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png"/><Relationship Id="rId7" Type="http://schemas.openxmlformats.org/officeDocument/2006/relationships/image" Target="../media/image26.jpe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25.jpeg"/><Relationship Id="rId11" Type="http://schemas.openxmlformats.org/officeDocument/2006/relationships/image" Target="../media/image30.jpeg"/><Relationship Id="rId5" Type="http://schemas.openxmlformats.org/officeDocument/2006/relationships/image" Target="../media/image24.jpeg"/><Relationship Id="rId10" Type="http://schemas.openxmlformats.org/officeDocument/2006/relationships/image" Target="../media/image29.jpeg"/><Relationship Id="rId4" Type="http://schemas.openxmlformats.org/officeDocument/2006/relationships/image" Target="../media/image23.jpeg"/><Relationship Id="rId9" Type="http://schemas.openxmlformats.org/officeDocument/2006/relationships/image" Target="../media/image28.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plprimarystars.com/resources/nrfr-stereotyping" TargetMode="External"/><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hyperlink" Target="https://www.stonewall.org.uk/top-tips-lgbt-allyship-sport"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2.xml"/><Relationship Id="rId1" Type="http://schemas.openxmlformats.org/officeDocument/2006/relationships/slideLayout" Target="../slideLayouts/slideLayout5.xml"/><Relationship Id="rId5" Type="http://schemas.openxmlformats.org/officeDocument/2006/relationships/image" Target="../media/image42.jpeg"/><Relationship Id="rId4" Type="http://schemas.openxmlformats.org/officeDocument/2006/relationships/image" Target="../media/image41.jpe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4"/>
          </p:nvPr>
        </p:nvSpPr>
        <p:spPr>
          <a:xfrm>
            <a:off x="874579" y="2411119"/>
            <a:ext cx="10614537" cy="2114582"/>
          </a:xfrm>
        </p:spPr>
        <p:txBody>
          <a:bodyPr/>
          <a:lstStyle/>
          <a:p>
            <a:pPr marL="0" indent="0">
              <a:buNone/>
            </a:pPr>
            <a:r>
              <a:rPr lang="en-GB" b="1" dirty="0"/>
              <a:t>Following this activity, you will be able to:</a:t>
            </a:r>
          </a:p>
          <a:p>
            <a:pPr marL="0" indent="0">
              <a:buNone/>
            </a:pPr>
            <a:endParaRPr lang="en-GB" dirty="0"/>
          </a:p>
          <a:p>
            <a:pPr lvl="0"/>
            <a:r>
              <a:rPr lang="en-GB" dirty="0"/>
              <a:t>challenge assumptions about ‘male’ and ‘female’ qualities, skills and attributes</a:t>
            </a:r>
          </a:p>
        </p:txBody>
      </p:sp>
      <p:pic>
        <p:nvPicPr>
          <p:cNvPr id="4" name="Picture 3">
            <a:extLst>
              <a:ext uri="{FF2B5EF4-FFF2-40B4-BE49-F238E27FC236}">
                <a16:creationId xmlns:a16="http://schemas.microsoft.com/office/drawing/2014/main" id="{8A21ADEE-72F1-A44A-8310-D47B61F81A4E}"/>
              </a:ext>
            </a:extLst>
          </p:cNvPr>
          <p:cNvPicPr>
            <a:picLocks noChangeAspect="1"/>
          </p:cNvPicPr>
          <p:nvPr/>
        </p:nvPicPr>
        <p:blipFill rotWithShape="1">
          <a:blip r:embed="rId3" cstate="screen">
            <a:alphaModFix/>
            <a:extLst>
              <a:ext uri="{28A0092B-C50C-407E-A947-70E740481C1C}">
                <a14:useLocalDpi xmlns:a14="http://schemas.microsoft.com/office/drawing/2010/main" val="0"/>
              </a:ext>
            </a:extLst>
          </a:blip>
          <a:srcRect/>
          <a:stretch/>
        </p:blipFill>
        <p:spPr>
          <a:xfrm>
            <a:off x="0" y="1825934"/>
            <a:ext cx="9368286" cy="671433"/>
          </a:xfrm>
          <a:prstGeom prst="rect">
            <a:avLst/>
          </a:prstGeom>
        </p:spPr>
      </p:pic>
    </p:spTree>
    <p:extLst>
      <p:ext uri="{BB962C8B-B14F-4D97-AF65-F5344CB8AC3E}">
        <p14:creationId xmlns:p14="http://schemas.microsoft.com/office/powerpoint/2010/main" val="3468209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485" y="1377326"/>
            <a:ext cx="4556763" cy="999170"/>
          </a:xfrm>
        </p:spPr>
        <p:txBody>
          <a:bodyPr/>
          <a:lstStyle/>
          <a:p>
            <a:r>
              <a:rPr lang="en-GB" dirty="0"/>
              <a:t>Your task: </a:t>
            </a:r>
            <a:br>
              <a:rPr lang="en-GB" dirty="0"/>
            </a:br>
            <a:endParaRPr lang="en-GB" dirty="0"/>
          </a:p>
        </p:txBody>
      </p:sp>
      <p:sp>
        <p:nvSpPr>
          <p:cNvPr id="3" name="Content Placeholder 2"/>
          <p:cNvSpPr>
            <a:spLocks noGrp="1"/>
          </p:cNvSpPr>
          <p:nvPr>
            <p:ph idx="1"/>
          </p:nvPr>
        </p:nvSpPr>
        <p:spPr>
          <a:xfrm>
            <a:off x="701749" y="2236045"/>
            <a:ext cx="5386230" cy="3470274"/>
          </a:xfrm>
        </p:spPr>
        <p:txBody>
          <a:bodyPr numCol="1">
            <a:normAutofit fontScale="92500" lnSpcReduction="20000"/>
          </a:bodyPr>
          <a:lstStyle/>
          <a:p>
            <a:pPr marL="0" indent="0">
              <a:buNone/>
            </a:pPr>
            <a:r>
              <a:rPr lang="en-GB" sz="2400" dirty="0"/>
              <a:t>Draw a picture of one of these people: </a:t>
            </a:r>
          </a:p>
          <a:p>
            <a:r>
              <a:rPr lang="en-GB" sz="2400" dirty="0"/>
              <a:t>footballer</a:t>
            </a:r>
          </a:p>
          <a:p>
            <a:r>
              <a:rPr lang="en-GB" sz="2400" dirty="0"/>
              <a:t>ballet dancer</a:t>
            </a:r>
          </a:p>
          <a:p>
            <a:r>
              <a:rPr lang="en-GB" sz="2400" dirty="0"/>
              <a:t>swimmer</a:t>
            </a:r>
          </a:p>
          <a:p>
            <a:r>
              <a:rPr lang="en-GB" sz="2400" dirty="0"/>
              <a:t>gymnast</a:t>
            </a:r>
          </a:p>
          <a:p>
            <a:r>
              <a:rPr lang="en-GB" sz="2400" dirty="0"/>
              <a:t>runner</a:t>
            </a:r>
          </a:p>
          <a:p>
            <a:pPr marL="0" indent="0">
              <a:buNone/>
            </a:pPr>
            <a:r>
              <a:rPr lang="en-GB" sz="2400" dirty="0"/>
              <a:t>Around the outside of your picture, write some words that describe the person you have drawn (e.g. strong, fit, flexible etc.)</a:t>
            </a:r>
          </a:p>
        </p:txBody>
      </p:sp>
      <p:pic>
        <p:nvPicPr>
          <p:cNvPr id="4" name="Picture 3">
            <a:extLs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5925863" y="3670856"/>
            <a:ext cx="1801372" cy="1804420"/>
          </a:xfrm>
          <a:prstGeom prst="rect">
            <a:avLst/>
          </a:prstGeom>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5950770" y="1177008"/>
            <a:ext cx="1804420" cy="1801372"/>
          </a:xfrm>
          <a:prstGeom prst="rect">
            <a:avLst/>
          </a:prstGeom>
        </p:spPr>
      </p:pic>
      <p:pic>
        <p:nvPicPr>
          <p:cNvPr id="9" name="Picture 8">
            <a:extLs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7874099" y="1124767"/>
            <a:ext cx="1801372" cy="1804420"/>
          </a:xfrm>
          <a:prstGeom prst="rect">
            <a:avLst/>
          </a:prstGeom>
        </p:spPr>
      </p:pic>
      <p:pic>
        <p:nvPicPr>
          <p:cNvPr id="10" name="Picture 9">
            <a:extLs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9913289" y="1177008"/>
            <a:ext cx="1801372" cy="1801372"/>
          </a:xfrm>
          <a:prstGeom prst="rect">
            <a:avLst/>
          </a:prstGeom>
        </p:spPr>
      </p:pic>
      <p:pic>
        <p:nvPicPr>
          <p:cNvPr id="13" name="Picture 12">
            <a:extLst>
              <a:ext uri="{C183D7F6-B498-43B3-948B-1728B52AA6E4}">
                <adec:decorative xmlns:adec="http://schemas.microsoft.com/office/drawing/2017/decorative" val="1"/>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9852185" y="3670856"/>
            <a:ext cx="1804420" cy="1804420"/>
          </a:xfrm>
          <a:prstGeom prst="rect">
            <a:avLst/>
          </a:prstGeom>
        </p:spPr>
      </p:pic>
      <p:pic>
        <p:nvPicPr>
          <p:cNvPr id="11" name="Picture 10">
            <a:extLst>
              <a:ext uri="{C183D7F6-B498-43B3-948B-1728B52AA6E4}">
                <adec:decorative xmlns:adec="http://schemas.microsoft.com/office/drawing/2017/decorative" val="1"/>
              </a:ext>
            </a:extLst>
          </p:cNvPr>
          <p:cNvPicPr>
            <a:picLocks noChangeAspect="1"/>
          </p:cNvPicPr>
          <p:nvPr/>
        </p:nvPicPr>
        <p:blipFill>
          <a:blip r:embed="rId8" cstate="screen">
            <a:extLst>
              <a:ext uri="{28A0092B-C50C-407E-A947-70E740481C1C}">
                <a14:useLocalDpi xmlns:a14="http://schemas.microsoft.com/office/drawing/2010/main" val="0"/>
              </a:ext>
            </a:extLst>
          </a:blip>
          <a:stretch>
            <a:fillRect/>
          </a:stretch>
        </p:blipFill>
        <p:spPr>
          <a:xfrm>
            <a:off x="7755190" y="3673903"/>
            <a:ext cx="2064204" cy="2060717"/>
          </a:xfrm>
          <a:prstGeom prst="rect">
            <a:avLst/>
          </a:prstGeom>
        </p:spPr>
      </p:pic>
    </p:spTree>
    <p:extLst>
      <p:ext uri="{BB962C8B-B14F-4D97-AF65-F5344CB8AC3E}">
        <p14:creationId xmlns:p14="http://schemas.microsoft.com/office/powerpoint/2010/main" val="35031477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6755" y="1034076"/>
            <a:ext cx="10626349" cy="4712210"/>
          </a:xfrm>
          <a:prstGeom prst="rect">
            <a:avLst/>
          </a:prstGeom>
        </p:spPr>
      </p:pic>
      <p:grpSp>
        <p:nvGrpSpPr>
          <p:cNvPr id="12" name="Group 11" descr="Selection of images of athletes competing at different sports"/>
          <p:cNvGrpSpPr/>
          <p:nvPr/>
        </p:nvGrpSpPr>
        <p:grpSpPr>
          <a:xfrm>
            <a:off x="45800" y="1080811"/>
            <a:ext cx="12133655" cy="4823069"/>
            <a:chOff x="45800" y="1080811"/>
            <a:chExt cx="12133655" cy="4823069"/>
          </a:xfrm>
        </p:grpSpPr>
        <p:pic>
          <p:nvPicPr>
            <p:cNvPr id="7" name="Picture 6" descr="Two female Team GB wheelchair athletes celebrating"/>
            <p:cNvPicPr>
              <a:picLocks noChangeAspect="1"/>
            </p:cNvPicPr>
            <p:nvPr/>
          </p:nvPicPr>
          <p:blipFill>
            <a:blip r:embed="rId4" cstate="screen">
              <a:extLst>
                <a:ext uri="{28A0092B-C50C-407E-A947-70E740481C1C}">
                  <a14:useLocalDpi xmlns:a14="http://schemas.microsoft.com/office/drawing/2010/main" val="0"/>
                </a:ext>
              </a:extLst>
            </a:blip>
            <a:srcRect/>
            <a:stretch/>
          </p:blipFill>
          <p:spPr>
            <a:xfrm>
              <a:off x="131864" y="1080811"/>
              <a:ext cx="2865375" cy="1910250"/>
            </a:xfrm>
            <a:prstGeom prst="rect">
              <a:avLst/>
            </a:prstGeom>
          </p:spPr>
        </p:pic>
        <p:pic>
          <p:nvPicPr>
            <p:cNvPr id="8" name="Picture 7" descr="Female hockey player celebrating with a fist pump"/>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9158918" y="3946489"/>
              <a:ext cx="3020537" cy="1957391"/>
            </a:xfrm>
            <a:prstGeom prst="rect">
              <a:avLst/>
            </a:prstGeom>
          </p:spPr>
        </p:pic>
        <p:pic>
          <p:nvPicPr>
            <p:cNvPr id="16" name="Picture 15" descr="Male cyclists on a track"/>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9218332" y="1761047"/>
              <a:ext cx="2907558" cy="1958089"/>
            </a:xfrm>
            <a:prstGeom prst="rect">
              <a:avLst/>
            </a:prstGeom>
          </p:spPr>
        </p:pic>
        <p:pic>
          <p:nvPicPr>
            <p:cNvPr id="2" name="Picture 1" descr="A female boxe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3145112" y="1761048"/>
              <a:ext cx="2907558" cy="1938372"/>
            </a:xfrm>
            <a:prstGeom prst="rect">
              <a:avLst/>
            </a:prstGeom>
          </p:spPr>
        </p:pic>
        <p:pic>
          <p:nvPicPr>
            <p:cNvPr id="3" name="Picture 2" descr="Female shot putter"/>
            <p:cNvPicPr>
              <a:picLocks noChangeAspect="1"/>
            </p:cNvPicPr>
            <p:nvPr/>
          </p:nvPicPr>
          <p:blipFill rotWithShape="1">
            <a:blip r:embed="rId8" cstate="screen">
              <a:extLst>
                <a:ext uri="{28A0092B-C50C-407E-A947-70E740481C1C}">
                  <a14:useLocalDpi xmlns:a14="http://schemas.microsoft.com/office/drawing/2010/main" val="0"/>
                </a:ext>
              </a:extLst>
            </a:blip>
            <a:srcRect/>
            <a:stretch/>
          </p:blipFill>
          <p:spPr>
            <a:xfrm>
              <a:off x="45800" y="3314065"/>
              <a:ext cx="3031475" cy="1923769"/>
            </a:xfrm>
            <a:prstGeom prst="rect">
              <a:avLst/>
            </a:prstGeom>
          </p:spPr>
        </p:pic>
        <p:pic>
          <p:nvPicPr>
            <p:cNvPr id="5" name="Picture 4" descr="Two female football players both challenging for the ball"/>
            <p:cNvPicPr>
              <a:picLocks noChangeAspect="1"/>
            </p:cNvPicPr>
            <p:nvPr/>
          </p:nvPicPr>
          <p:blipFill>
            <a:blip r:embed="rId9" cstate="screen">
              <a:extLst>
                <a:ext uri="{28A0092B-C50C-407E-A947-70E740481C1C}">
                  <a14:useLocalDpi xmlns:a14="http://schemas.microsoft.com/office/drawing/2010/main" val="0"/>
                </a:ext>
              </a:extLst>
            </a:blip>
            <a:srcRect/>
            <a:stretch/>
          </p:blipFill>
          <p:spPr>
            <a:xfrm>
              <a:off x="6135370" y="1119647"/>
              <a:ext cx="2926213" cy="1832577"/>
            </a:xfrm>
            <a:prstGeom prst="rect">
              <a:avLst/>
            </a:prstGeom>
          </p:spPr>
        </p:pic>
        <p:pic>
          <p:nvPicPr>
            <p:cNvPr id="10" name="Picture 9" descr="Male gymnast on the pommel horse"/>
            <p:cNvPicPr>
              <a:picLocks noChangeAspect="1"/>
            </p:cNvPicPr>
            <p:nvPr/>
          </p:nvPicPr>
          <p:blipFill>
            <a:blip r:embed="rId10" cstate="screen">
              <a:extLst>
                <a:ext uri="{28A0092B-C50C-407E-A947-70E740481C1C}">
                  <a14:useLocalDpi xmlns:a14="http://schemas.microsoft.com/office/drawing/2010/main" val="0"/>
                </a:ext>
              </a:extLst>
            </a:blip>
            <a:stretch>
              <a:fillRect/>
            </a:stretch>
          </p:blipFill>
          <p:spPr>
            <a:xfrm>
              <a:off x="6098759" y="3344410"/>
              <a:ext cx="3014534" cy="2009689"/>
            </a:xfrm>
            <a:prstGeom prst="rect">
              <a:avLst/>
            </a:prstGeom>
          </p:spPr>
        </p:pic>
        <p:pic>
          <p:nvPicPr>
            <p:cNvPr id="11" name="Picture 10" descr="Women swimmers"/>
            <p:cNvPicPr>
              <a:picLocks noChangeAspect="1"/>
            </p:cNvPicPr>
            <p:nvPr/>
          </p:nvPicPr>
          <p:blipFill>
            <a:blip r:embed="rId11" cstate="screen">
              <a:extLst>
                <a:ext uri="{28A0092B-C50C-407E-A947-70E740481C1C}">
                  <a14:useLocalDpi xmlns:a14="http://schemas.microsoft.com/office/drawing/2010/main" val="0"/>
                </a:ext>
              </a:extLst>
            </a:blip>
            <a:stretch>
              <a:fillRect/>
            </a:stretch>
          </p:blipFill>
          <p:spPr>
            <a:xfrm>
              <a:off x="3146991" y="3980111"/>
              <a:ext cx="2884650" cy="1923769"/>
            </a:xfrm>
            <a:prstGeom prst="rect">
              <a:avLst/>
            </a:prstGeom>
          </p:spPr>
        </p:pic>
      </p:grpSp>
    </p:spTree>
    <p:extLst>
      <p:ext uri="{BB962C8B-B14F-4D97-AF65-F5344CB8AC3E}">
        <p14:creationId xmlns:p14="http://schemas.microsoft.com/office/powerpoint/2010/main" val="1480829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1000"/>
                                        <p:tgtEl>
                                          <p:spTgt spid="12"/>
                                        </p:tgtEl>
                                        <p:attrNameLst>
                                          <p:attrName>ppt_x</p:attrName>
                                        </p:attrNameLst>
                                      </p:cBhvr>
                                      <p:tavLst>
                                        <p:tav tm="0">
                                          <p:val>
                                            <p:strVal val="ppt_x"/>
                                          </p:val>
                                        </p:tav>
                                        <p:tav tm="100000">
                                          <p:val>
                                            <p:strVal val="ppt_x"/>
                                          </p:val>
                                        </p:tav>
                                      </p:tavLst>
                                    </p:anim>
                                    <p:anim calcmode="lin" valueType="num">
                                      <p:cBhvr additive="base">
                                        <p:cTn id="7" dur="1000"/>
                                        <p:tgtEl>
                                          <p:spTgt spid="12"/>
                                        </p:tgtEl>
                                        <p:attrNameLst>
                                          <p:attrName>ppt_y</p:attrName>
                                        </p:attrNameLst>
                                      </p:cBhvr>
                                      <p:tavLst>
                                        <p:tav tm="0">
                                          <p:val>
                                            <p:strVal val="ppt_y"/>
                                          </p:val>
                                        </p:tav>
                                        <p:tav tm="100000">
                                          <p:val>
                                            <p:strVal val="1+ppt_h/2"/>
                                          </p:val>
                                        </p:tav>
                                      </p:tavLst>
                                    </p:anim>
                                    <p:set>
                                      <p:cBhvr>
                                        <p:cTn id="8" dur="1" fill="hold">
                                          <p:stCondLst>
                                            <p:cond delay="999"/>
                                          </p:stCondLst>
                                        </p:cTn>
                                        <p:tgtEl>
                                          <p:spTgt spid="12"/>
                                        </p:tgtEl>
                                        <p:attrNameLst>
                                          <p:attrName>style.visibility</p:attrName>
                                        </p:attrNameLst>
                                      </p:cBhvr>
                                      <p:to>
                                        <p:strVal val="hidden"/>
                                      </p:to>
                                    </p:set>
                                  </p:childTnLst>
                                </p:cTn>
                              </p:par>
                            </p:childTnLst>
                          </p:cTn>
                        </p:par>
                        <p:par>
                          <p:cTn id="9" fill="hold">
                            <p:stCondLst>
                              <p:cond delay="1000"/>
                            </p:stCondLst>
                            <p:childTnLst>
                              <p:par>
                                <p:cTn id="10" presetID="2" presetClass="entr" presetSubtype="1"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1000" fill="hold"/>
                                        <p:tgtEl>
                                          <p:spTgt spid="15"/>
                                        </p:tgtEl>
                                        <p:attrNameLst>
                                          <p:attrName>ppt_x</p:attrName>
                                        </p:attrNameLst>
                                      </p:cBhvr>
                                      <p:tavLst>
                                        <p:tav tm="0">
                                          <p:val>
                                            <p:strVal val="#ppt_x"/>
                                          </p:val>
                                        </p:tav>
                                        <p:tav tm="100000">
                                          <p:val>
                                            <p:strVal val="#ppt_x"/>
                                          </p:val>
                                        </p:tav>
                                      </p:tavLst>
                                    </p:anim>
                                    <p:anim calcmode="lin" valueType="num">
                                      <p:cBhvr additive="base">
                                        <p:cTn id="13" dur="1000" fill="hold"/>
                                        <p:tgtEl>
                                          <p:spTgt spid="1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17407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Teacher guidance</a:t>
            </a:r>
          </a:p>
        </p:txBody>
      </p:sp>
      <p:sp>
        <p:nvSpPr>
          <p:cNvPr id="3" name="Content Placeholder 2"/>
          <p:cNvSpPr>
            <a:spLocks noGrp="1"/>
          </p:cNvSpPr>
          <p:nvPr>
            <p:ph idx="1"/>
          </p:nvPr>
        </p:nvSpPr>
        <p:spPr>
          <a:xfrm>
            <a:off x="701749" y="1791558"/>
            <a:ext cx="10652051" cy="4319875"/>
          </a:xfrm>
        </p:spPr>
        <p:txBody>
          <a:bodyPr spcCol="180000">
            <a:normAutofit/>
          </a:bodyPr>
          <a:lstStyle/>
          <a:p>
            <a:pPr marL="0" indent="0">
              <a:buNone/>
            </a:pPr>
            <a:r>
              <a:rPr lang="en-GB" sz="2400" dirty="0"/>
              <a:t>The first part of this activity involves sorting cards into either male or female attribute piles. This is to highlight that the notion of something being exclusively seen as male or female is inaccurate and damaging, and does not include people who may not identify as either male or female. </a:t>
            </a:r>
          </a:p>
          <a:p>
            <a:pPr marL="0" indent="0">
              <a:buFont typeface="Arial"/>
              <a:buNone/>
            </a:pPr>
            <a:r>
              <a:rPr lang="en-GB" sz="2400" dirty="0"/>
              <a:t>As part of the discussion, remind pupils that people are individuals: not all girls are the same, nor are all boys, and individuals will enjoy different things. Also, some people may not feel that they are either a girl or a boy, and that’s also ok. </a:t>
            </a:r>
          </a:p>
          <a:p>
            <a:pPr marL="0" indent="0">
              <a:buFont typeface="Arial"/>
              <a:buNone/>
            </a:pPr>
            <a:r>
              <a:rPr lang="en-GB" sz="2400" dirty="0"/>
              <a:t>In the second part of the activity, a third option is given for the card sort, which could also lead to discussion about people who don’t identify as male or female. </a:t>
            </a:r>
          </a:p>
        </p:txBody>
      </p:sp>
    </p:spTree>
    <p:extLst>
      <p:ext uri="{BB962C8B-B14F-4D97-AF65-F5344CB8AC3E}">
        <p14:creationId xmlns:p14="http://schemas.microsoft.com/office/powerpoint/2010/main" val="20572416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4"/>
          </p:nvPr>
        </p:nvSpPr>
        <p:spPr>
          <a:xfrm>
            <a:off x="874579" y="2411119"/>
            <a:ext cx="10614537" cy="2924810"/>
          </a:xfrm>
        </p:spPr>
        <p:txBody>
          <a:bodyPr/>
          <a:lstStyle/>
          <a:p>
            <a:pPr marL="0" indent="0">
              <a:buNone/>
            </a:pPr>
            <a:r>
              <a:rPr lang="en-GB" b="1" dirty="0"/>
              <a:t>Following this activity, you will be able to:</a:t>
            </a:r>
          </a:p>
          <a:p>
            <a:pPr marL="0" indent="0">
              <a:buNone/>
            </a:pPr>
            <a:endParaRPr lang="en-GB" dirty="0"/>
          </a:p>
          <a:p>
            <a:pPr lvl="0"/>
            <a:r>
              <a:rPr lang="en-GB" dirty="0"/>
              <a:t>describe examples of gender stereotyping</a:t>
            </a:r>
          </a:p>
          <a:p>
            <a:pPr lvl="0"/>
            <a:r>
              <a:rPr lang="en-GB" dirty="0"/>
              <a:t>challenge assumptions about what people enjoy doing based on their gender</a:t>
            </a:r>
          </a:p>
          <a:p>
            <a:pPr lvl="0"/>
            <a:r>
              <a:rPr lang="en-GB" dirty="0"/>
              <a:t>identify damaging effects that gender stereotyping, and stereotyping in general, can have on individuals and society.</a:t>
            </a:r>
          </a:p>
        </p:txBody>
      </p:sp>
      <p:pic>
        <p:nvPicPr>
          <p:cNvPr id="6" name="Picture 5">
            <a:extLst>
              <a:ext uri="{FF2B5EF4-FFF2-40B4-BE49-F238E27FC236}">
                <a16:creationId xmlns:a16="http://schemas.microsoft.com/office/drawing/2014/main" id="{BF7E6935-E677-4FD1-9AC1-FF36351C44A0}"/>
              </a:ext>
            </a:extLst>
          </p:cNvPr>
          <p:cNvPicPr>
            <a:picLocks noChangeAspect="1"/>
          </p:cNvPicPr>
          <p:nvPr/>
        </p:nvPicPr>
        <p:blipFill rotWithShape="1">
          <a:blip r:embed="rId3" cstate="email">
            <a:alphaModFix/>
            <a:extLst>
              <a:ext uri="{28A0092B-C50C-407E-A947-70E740481C1C}">
                <a14:useLocalDpi xmlns:a14="http://schemas.microsoft.com/office/drawing/2010/main" val="0"/>
              </a:ext>
            </a:extLst>
          </a:blip>
          <a:srcRect/>
          <a:stretch/>
        </p:blipFill>
        <p:spPr>
          <a:xfrm>
            <a:off x="0" y="1825934"/>
            <a:ext cx="9368286" cy="671433"/>
          </a:xfrm>
          <a:prstGeom prst="rect">
            <a:avLst/>
          </a:prstGeom>
        </p:spPr>
      </p:pic>
    </p:spTree>
    <p:extLst>
      <p:ext uri="{BB962C8B-B14F-4D97-AF65-F5344CB8AC3E}">
        <p14:creationId xmlns:p14="http://schemas.microsoft.com/office/powerpoint/2010/main" val="13621008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3963" y="1412049"/>
            <a:ext cx="4556763" cy="999170"/>
          </a:xfrm>
        </p:spPr>
        <p:txBody>
          <a:bodyPr/>
          <a:lstStyle/>
          <a:p>
            <a:r>
              <a:rPr lang="en-GB" sz="3200" dirty="0"/>
              <a:t>Card sort</a:t>
            </a:r>
          </a:p>
        </p:txBody>
      </p:sp>
      <p:sp>
        <p:nvSpPr>
          <p:cNvPr id="3" name="Content Placeholder 2"/>
          <p:cNvSpPr>
            <a:spLocks noGrp="1"/>
          </p:cNvSpPr>
          <p:nvPr>
            <p:ph idx="1"/>
          </p:nvPr>
        </p:nvSpPr>
        <p:spPr>
          <a:xfrm>
            <a:off x="563963" y="2210766"/>
            <a:ext cx="5386230" cy="1847668"/>
          </a:xfrm>
        </p:spPr>
        <p:txBody>
          <a:bodyPr numCol="1">
            <a:normAutofit/>
          </a:bodyPr>
          <a:lstStyle/>
          <a:p>
            <a:pPr>
              <a:lnSpc>
                <a:spcPct val="120000"/>
              </a:lnSpc>
            </a:pPr>
            <a:r>
              <a:rPr lang="en-GB" sz="2400" dirty="0"/>
              <a:t>Your group has a set of cards. Turn over one card at a time, then decide if it should go in a ‘Girls’ or ‘Boys’ pile.</a:t>
            </a:r>
          </a:p>
        </p:txBody>
      </p:sp>
      <p:pic>
        <p:nvPicPr>
          <p:cNvPr id="8" name="Picture Placeholder 7">
            <a:extLst>
              <a:ext uri="{FF2B5EF4-FFF2-40B4-BE49-F238E27FC236}">
                <a16:creationId xmlns:a16="http://schemas.microsoft.com/office/drawing/2014/main" id="{149E1BA4-5905-4049-BA25-D7C57A1CFB5C}"/>
              </a:ext>
              <a:ext uri="{C183D7F6-B498-43B3-948B-1728B52AA6E4}">
                <adec:decorative xmlns:adec="http://schemas.microsoft.com/office/drawing/2017/decorative" val="1"/>
              </a:ext>
            </a:extLst>
          </p:cNvPr>
          <p:cNvPicPr>
            <a:picLocks noGrp="1" noChangeAspect="1"/>
          </p:cNvPicPr>
          <p:nvPr>
            <p:ph type="pic" sz="quarter" idx="13"/>
          </p:nvPr>
        </p:nvPicPr>
        <p:blipFill>
          <a:blip r:embed="rId3" cstate="email">
            <a:extLst>
              <a:ext uri="{28A0092B-C50C-407E-A947-70E740481C1C}">
                <a14:useLocalDpi xmlns:a14="http://schemas.microsoft.com/office/drawing/2010/main" val="0"/>
              </a:ext>
            </a:extLst>
          </a:blip>
          <a:srcRect/>
          <a:stretch>
            <a:fillRect/>
          </a:stretch>
        </p:blipFill>
        <p:spPr/>
      </p:pic>
      <p:sp>
        <p:nvSpPr>
          <p:cNvPr id="4" name="Rectangle 3"/>
          <p:cNvSpPr/>
          <p:nvPr/>
        </p:nvSpPr>
        <p:spPr>
          <a:xfrm>
            <a:off x="413650" y="3582445"/>
            <a:ext cx="5448861" cy="2308324"/>
          </a:xfrm>
          <a:prstGeom prst="rect">
            <a:avLst/>
          </a:prstGeom>
        </p:spPr>
        <p:txBody>
          <a:bodyPr wrap="square">
            <a:spAutoFit/>
          </a:bodyPr>
          <a:lstStyle/>
          <a:p>
            <a:pPr marL="285750" indent="-285750">
              <a:lnSpc>
                <a:spcPct val="120000"/>
              </a:lnSpc>
              <a:buFont typeface="Arial" panose="020B0604020202020204" pitchFamily="34" charset="0"/>
              <a:buChar char="•"/>
            </a:pPr>
            <a:r>
              <a:rPr lang="en-GB" sz="2400" dirty="0"/>
              <a:t>Now do the activity again, but this time make three piles: ‘Girls’, ‘Boys’, ‘Anybody’. </a:t>
            </a:r>
          </a:p>
          <a:p>
            <a:pPr marL="285750" indent="-285750">
              <a:lnSpc>
                <a:spcPct val="120000"/>
              </a:lnSpc>
              <a:buFont typeface="Arial" panose="020B0604020202020204" pitchFamily="34" charset="0"/>
              <a:buChar char="•"/>
            </a:pPr>
            <a:r>
              <a:rPr lang="en-GB" sz="2400" dirty="0"/>
              <a:t>Have you sorted the cards differently this time?</a:t>
            </a:r>
          </a:p>
        </p:txBody>
      </p:sp>
    </p:spTree>
    <p:extLst>
      <p:ext uri="{BB962C8B-B14F-4D97-AF65-F5344CB8AC3E}">
        <p14:creationId xmlns:p14="http://schemas.microsoft.com/office/powerpoint/2010/main" val="3742480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142602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Teacher guidance</a:t>
            </a:r>
          </a:p>
        </p:txBody>
      </p:sp>
      <p:sp>
        <p:nvSpPr>
          <p:cNvPr id="3" name="Content Placeholder 2"/>
          <p:cNvSpPr>
            <a:spLocks noGrp="1"/>
          </p:cNvSpPr>
          <p:nvPr>
            <p:ph idx="1"/>
          </p:nvPr>
        </p:nvSpPr>
        <p:spPr>
          <a:xfrm>
            <a:off x="701749" y="1895730"/>
            <a:ext cx="10652051" cy="4029613"/>
          </a:xfrm>
        </p:spPr>
        <p:txBody>
          <a:bodyPr spcCol="180000">
            <a:noAutofit/>
          </a:bodyPr>
          <a:lstStyle/>
          <a:p>
            <a:pPr marL="0" indent="0">
              <a:lnSpc>
                <a:spcPct val="120000"/>
              </a:lnSpc>
              <a:buFont typeface="Arial"/>
              <a:buNone/>
            </a:pPr>
            <a:r>
              <a:rPr lang="en-GB" sz="1500" dirty="0"/>
              <a:t>Before this activity it’s important to ensure that pupils are clear what ‘gender stereotype’ means. You may wish to have an introductory discussion about what they have learned so far from other activities and collect a bank of words and phrases as a class. This will also help you assess their understanding.</a:t>
            </a:r>
          </a:p>
          <a:p>
            <a:pPr marL="0" indent="0">
              <a:lnSpc>
                <a:spcPct val="120000"/>
              </a:lnSpc>
              <a:buNone/>
            </a:pPr>
            <a:r>
              <a:rPr lang="en-GB" sz="1500" dirty="0"/>
              <a:t>Definitions you could use: </a:t>
            </a:r>
          </a:p>
          <a:p>
            <a:pPr>
              <a:lnSpc>
                <a:spcPct val="120000"/>
              </a:lnSpc>
            </a:pPr>
            <a:r>
              <a:rPr lang="en-GB" sz="1500" dirty="0"/>
              <a:t>‘</a:t>
            </a:r>
            <a:r>
              <a:rPr lang="en-US" sz="1500" dirty="0"/>
              <a:t>the ways that we expect people to behave in society according to their gender, or what is commonly accepted as ‘normal’ for someone of that gender.’ </a:t>
            </a:r>
          </a:p>
          <a:p>
            <a:pPr>
              <a:lnSpc>
                <a:spcPct val="120000"/>
              </a:lnSpc>
            </a:pPr>
            <a:r>
              <a:rPr lang="en-GB" sz="1500" dirty="0"/>
              <a:t>A gender stereotype is when people are told they act in certain ways, or do or believe certain things, just because of their gender e.g. ‘girls like pink’; ‘boys are good at football’. Gender stereotypes are harmful when they stop someone from achieving their potential, limit the jobs they can do or prevent them making choices about their lives.</a:t>
            </a:r>
          </a:p>
          <a:p>
            <a:pPr marL="0" indent="0">
              <a:lnSpc>
                <a:spcPct val="120000"/>
              </a:lnSpc>
              <a:buNone/>
            </a:pPr>
            <a:r>
              <a:rPr lang="en-GB" sz="1500" dirty="0"/>
              <a:t>You may also want to highlight that some people don’t identify as male or female, so for them gender stereotypes can be even more harmful.</a:t>
            </a:r>
          </a:p>
          <a:p>
            <a:pPr marL="0" indent="0">
              <a:lnSpc>
                <a:spcPct val="120000"/>
              </a:lnSpc>
              <a:buNone/>
            </a:pPr>
            <a:r>
              <a:rPr lang="en-GB" sz="1500" dirty="0"/>
              <a:t>The activity comes with some fictional examples of gender stereotyping that pupils might see around them. However, you may want to supplement these with real examples collected ahead of the lesson. These could be visual images such as pink and blue packaging for toys, images of billboard ads, front covers of books, newspaper headlines or magazine covers etc.</a:t>
            </a:r>
          </a:p>
        </p:txBody>
      </p:sp>
    </p:spTree>
    <p:extLst>
      <p:ext uri="{BB962C8B-B14F-4D97-AF65-F5344CB8AC3E}">
        <p14:creationId xmlns:p14="http://schemas.microsoft.com/office/powerpoint/2010/main" val="3323526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4"/>
          </p:nvPr>
        </p:nvSpPr>
        <p:spPr>
          <a:xfrm>
            <a:off x="874579" y="2411119"/>
            <a:ext cx="10614537" cy="2241904"/>
          </a:xfrm>
        </p:spPr>
        <p:txBody>
          <a:bodyPr/>
          <a:lstStyle/>
          <a:p>
            <a:pPr marL="0" indent="0">
              <a:buNone/>
            </a:pPr>
            <a:r>
              <a:rPr lang="en-GB" b="1" dirty="0"/>
              <a:t>Following this activity, you will be able to:</a:t>
            </a:r>
          </a:p>
          <a:p>
            <a:pPr marL="0" indent="0">
              <a:buNone/>
            </a:pPr>
            <a:endParaRPr lang="en-GB" dirty="0"/>
          </a:p>
          <a:p>
            <a:pPr lvl="0"/>
            <a:r>
              <a:rPr lang="en-GB" dirty="0"/>
              <a:t>identify examples of gender stereotyping</a:t>
            </a:r>
          </a:p>
          <a:p>
            <a:pPr lvl="0"/>
            <a:r>
              <a:rPr lang="en-GB" dirty="0"/>
              <a:t>describe ways to help change people’s assumptions, language and behaviour to avoid gender stereotyping</a:t>
            </a:r>
          </a:p>
        </p:txBody>
      </p:sp>
      <p:pic>
        <p:nvPicPr>
          <p:cNvPr id="4" name="Picture 3">
            <a:extLst>
              <a:ext uri="{FF2B5EF4-FFF2-40B4-BE49-F238E27FC236}">
                <a16:creationId xmlns:a16="http://schemas.microsoft.com/office/drawing/2014/main" id="{4D0468E2-F48A-E142-9F5C-7E17C3C44B4D}"/>
              </a:ext>
            </a:extLst>
          </p:cNvPr>
          <p:cNvPicPr>
            <a:picLocks noChangeAspect="1"/>
          </p:cNvPicPr>
          <p:nvPr/>
        </p:nvPicPr>
        <p:blipFill rotWithShape="1">
          <a:blip r:embed="rId3" cstate="email">
            <a:alphaModFix/>
            <a:extLst>
              <a:ext uri="{28A0092B-C50C-407E-A947-70E740481C1C}">
                <a14:useLocalDpi xmlns:a14="http://schemas.microsoft.com/office/drawing/2010/main" val="0"/>
              </a:ext>
            </a:extLst>
          </a:blip>
          <a:srcRect/>
          <a:stretch/>
        </p:blipFill>
        <p:spPr>
          <a:xfrm>
            <a:off x="0" y="1828800"/>
            <a:ext cx="9368286" cy="668567"/>
          </a:xfrm>
          <a:prstGeom prst="rect">
            <a:avLst/>
          </a:prstGeom>
        </p:spPr>
      </p:pic>
    </p:spTree>
    <p:extLst>
      <p:ext uri="{BB962C8B-B14F-4D97-AF65-F5344CB8AC3E}">
        <p14:creationId xmlns:p14="http://schemas.microsoft.com/office/powerpoint/2010/main" val="18989652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485" y="1168981"/>
            <a:ext cx="4556763" cy="999170"/>
          </a:xfrm>
        </p:spPr>
        <p:txBody>
          <a:bodyPr/>
          <a:lstStyle/>
          <a:p>
            <a:r>
              <a:rPr lang="en-GB" sz="3200" dirty="0"/>
              <a:t>Stereotypes in the media</a:t>
            </a:r>
          </a:p>
        </p:txBody>
      </p:sp>
      <p:sp>
        <p:nvSpPr>
          <p:cNvPr id="3" name="Content Placeholder 2"/>
          <p:cNvSpPr>
            <a:spLocks noGrp="1"/>
          </p:cNvSpPr>
          <p:nvPr>
            <p:ph idx="1"/>
          </p:nvPr>
        </p:nvSpPr>
        <p:spPr>
          <a:xfrm>
            <a:off x="701749" y="2374941"/>
            <a:ext cx="4981421" cy="3354527"/>
          </a:xfrm>
        </p:spPr>
        <p:txBody>
          <a:bodyPr numCol="1">
            <a:normAutofit fontScale="85000" lnSpcReduction="20000"/>
          </a:bodyPr>
          <a:lstStyle/>
          <a:p>
            <a:pPr marL="0" indent="0">
              <a:lnSpc>
                <a:spcPct val="120000"/>
              </a:lnSpc>
              <a:buNone/>
            </a:pPr>
            <a:r>
              <a:rPr lang="en-GB" sz="2400" dirty="0"/>
              <a:t>Look at the images and news headlines that your teacher gives you. </a:t>
            </a:r>
          </a:p>
          <a:p>
            <a:pPr>
              <a:lnSpc>
                <a:spcPct val="120000"/>
              </a:lnSpc>
            </a:pPr>
            <a:r>
              <a:rPr lang="en-GB" sz="2400" dirty="0"/>
              <a:t>Would you say that any of these contain gender stereotypes?</a:t>
            </a:r>
          </a:p>
          <a:p>
            <a:pPr>
              <a:lnSpc>
                <a:spcPct val="120000"/>
              </a:lnSpc>
            </a:pPr>
            <a:r>
              <a:rPr lang="en-GB" sz="2400" dirty="0"/>
              <a:t>How could these stereotypes be harmful to individuals or society?</a:t>
            </a:r>
          </a:p>
          <a:p>
            <a:pPr>
              <a:lnSpc>
                <a:spcPct val="120000"/>
              </a:lnSpc>
            </a:pPr>
            <a:r>
              <a:rPr lang="en-GB" sz="2400" dirty="0"/>
              <a:t>Can you think of a way to change the images or the language to remove gender stereotypes?</a:t>
            </a:r>
          </a:p>
        </p:txBody>
      </p:sp>
      <p:pic>
        <p:nvPicPr>
          <p:cNvPr id="6" name="Picture Placeholder 5" descr="Examples of adverts for girls' and boys' clothes - 'Ready to sparkle' for girls and 'Strong, sturdy and built to last' for boys."/>
          <p:cNvPicPr>
            <a:picLocks noGrp="1" noChangeAspect="1"/>
          </p:cNvPicPr>
          <p:nvPr>
            <p:ph type="pic" sz="quarter" idx="13"/>
          </p:nvPr>
        </p:nvPicPr>
        <p:blipFill rotWithShape="1">
          <a:blip r:embed="rId3" cstate="screen">
            <a:extLst>
              <a:ext uri="{28A0092B-C50C-407E-A947-70E740481C1C}">
                <a14:useLocalDpi xmlns:a14="http://schemas.microsoft.com/office/drawing/2010/main" val="0"/>
              </a:ext>
            </a:extLst>
          </a:blip>
          <a:srcRect l="-572"/>
          <a:stretch/>
        </p:blipFill>
        <p:spPr/>
      </p:pic>
    </p:spTree>
    <p:extLst>
      <p:ext uri="{BB962C8B-B14F-4D97-AF65-F5344CB8AC3E}">
        <p14:creationId xmlns:p14="http://schemas.microsoft.com/office/powerpoint/2010/main" val="2477675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24147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Teacher guidance</a:t>
            </a:r>
          </a:p>
        </p:txBody>
      </p:sp>
      <p:sp>
        <p:nvSpPr>
          <p:cNvPr id="3" name="Content Placeholder 2"/>
          <p:cNvSpPr>
            <a:spLocks noGrp="1"/>
          </p:cNvSpPr>
          <p:nvPr>
            <p:ph idx="1"/>
          </p:nvPr>
        </p:nvSpPr>
        <p:spPr>
          <a:xfrm>
            <a:off x="701749" y="1931826"/>
            <a:ext cx="10652051" cy="3959688"/>
          </a:xfrm>
        </p:spPr>
        <p:txBody>
          <a:bodyPr spcCol="180000">
            <a:noAutofit/>
          </a:bodyPr>
          <a:lstStyle/>
          <a:p>
            <a:r>
              <a:rPr lang="en-GB" sz="2200" dirty="0"/>
              <a:t>Activity 5 contains two activities, A (slide 4) and B (slide 6), so you can choose the one you feel is most suited to your class, school or pupil need. </a:t>
            </a:r>
          </a:p>
          <a:p>
            <a:r>
              <a:rPr lang="en-GB" sz="2200" dirty="0"/>
              <a:t>The template provided for activity A helps structure pupils’ thinking and observations, to alert them to subtler forms of stereotyping, such as book covers, display images, playground usage and language of people around them. </a:t>
            </a:r>
          </a:p>
          <a:p>
            <a:r>
              <a:rPr lang="en-GB" sz="2200" dirty="0"/>
              <a:t>Both activity A and B could lead to an equally useful discussion of pupils’ experiences of gender stereotyping, or aspects of school life where some people may not feel included. </a:t>
            </a:r>
          </a:p>
          <a:p>
            <a:endParaRPr lang="en-GB" sz="2200" dirty="0"/>
          </a:p>
          <a:p>
            <a:pPr marL="0" indent="0">
              <a:buFont typeface="Arial"/>
              <a:buNone/>
            </a:pPr>
            <a:endParaRPr lang="en-GB" sz="2200" dirty="0"/>
          </a:p>
        </p:txBody>
      </p:sp>
    </p:spTree>
    <p:extLst>
      <p:ext uri="{BB962C8B-B14F-4D97-AF65-F5344CB8AC3E}">
        <p14:creationId xmlns:p14="http://schemas.microsoft.com/office/powerpoint/2010/main" val="1515464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4"/>
          </p:nvPr>
        </p:nvSpPr>
        <p:spPr>
          <a:xfrm>
            <a:off x="874579" y="2411119"/>
            <a:ext cx="10614537" cy="2357651"/>
          </a:xfrm>
        </p:spPr>
        <p:txBody>
          <a:bodyPr/>
          <a:lstStyle/>
          <a:p>
            <a:pPr marL="0" indent="0">
              <a:buNone/>
            </a:pPr>
            <a:r>
              <a:rPr lang="en-GB" b="1" dirty="0"/>
              <a:t>Following this activity, you will be able to:</a:t>
            </a:r>
          </a:p>
          <a:p>
            <a:pPr marL="0" indent="0">
              <a:buNone/>
            </a:pPr>
            <a:endParaRPr lang="en-GB" dirty="0"/>
          </a:p>
          <a:p>
            <a:pPr lvl="0"/>
            <a:r>
              <a:rPr lang="en-GB" dirty="0"/>
              <a:t>identify examples of gender stereotyping</a:t>
            </a:r>
          </a:p>
          <a:p>
            <a:pPr lvl="0"/>
            <a:r>
              <a:rPr lang="en-GB" dirty="0"/>
              <a:t>describe changes that can happen to avoid gender stereotyping and enable everyone to feel included. </a:t>
            </a:r>
          </a:p>
        </p:txBody>
      </p:sp>
      <p:pic>
        <p:nvPicPr>
          <p:cNvPr id="4" name="Picture 3">
            <a:extLst>
              <a:ext uri="{FF2B5EF4-FFF2-40B4-BE49-F238E27FC236}">
                <a16:creationId xmlns:a16="http://schemas.microsoft.com/office/drawing/2014/main" id="{0649F7F0-DF32-5344-9E62-852C770E5ECF}"/>
              </a:ext>
            </a:extLst>
          </p:cNvPr>
          <p:cNvPicPr>
            <a:picLocks noChangeAspect="1"/>
          </p:cNvPicPr>
          <p:nvPr/>
        </p:nvPicPr>
        <p:blipFill rotWithShape="1">
          <a:blip r:embed="rId3" cstate="email">
            <a:alphaModFix/>
            <a:extLst>
              <a:ext uri="{28A0092B-C50C-407E-A947-70E740481C1C}">
                <a14:useLocalDpi xmlns:a14="http://schemas.microsoft.com/office/drawing/2010/main" val="0"/>
              </a:ext>
            </a:extLst>
          </a:blip>
          <a:srcRect/>
          <a:stretch/>
        </p:blipFill>
        <p:spPr>
          <a:xfrm>
            <a:off x="0" y="1825934"/>
            <a:ext cx="9368286" cy="671433"/>
          </a:xfrm>
          <a:prstGeom prst="rect">
            <a:avLst/>
          </a:prstGeom>
        </p:spPr>
      </p:pic>
    </p:spTree>
    <p:extLst>
      <p:ext uri="{BB962C8B-B14F-4D97-AF65-F5344CB8AC3E}">
        <p14:creationId xmlns:p14="http://schemas.microsoft.com/office/powerpoint/2010/main" val="2091236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8734" y="1721847"/>
            <a:ext cx="5622183" cy="3904681"/>
          </a:xfrm>
        </p:spPr>
        <p:txBody>
          <a:bodyPr numCol="1">
            <a:noAutofit/>
          </a:bodyPr>
          <a:lstStyle/>
          <a:p>
            <a:pPr marL="0" indent="0">
              <a:lnSpc>
                <a:spcPct val="120000"/>
              </a:lnSpc>
              <a:spcAft>
                <a:spcPts val="0"/>
              </a:spcAft>
              <a:buNone/>
            </a:pPr>
            <a:r>
              <a:rPr lang="en-GB" sz="2200" dirty="0"/>
              <a:t>In small groups, take a ‘gender walk’ around school. See if you can spot any examples of gender stereotyping, or where some children may not feel included. Use the recording template to help with your observations.</a:t>
            </a:r>
          </a:p>
          <a:p>
            <a:pPr>
              <a:lnSpc>
                <a:spcPct val="120000"/>
              </a:lnSpc>
              <a:spcAft>
                <a:spcPts val="0"/>
              </a:spcAft>
            </a:pPr>
            <a:r>
              <a:rPr lang="en-GB" sz="2200" dirty="0"/>
              <a:t>What is your school doing well?</a:t>
            </a:r>
          </a:p>
          <a:p>
            <a:pPr>
              <a:lnSpc>
                <a:spcPct val="120000"/>
              </a:lnSpc>
              <a:spcAft>
                <a:spcPts val="0"/>
              </a:spcAft>
            </a:pPr>
            <a:r>
              <a:rPr lang="en-GB" sz="2200" dirty="0"/>
              <a:t>Is there anything that it could change, or do better?</a:t>
            </a:r>
          </a:p>
          <a:p>
            <a:pPr>
              <a:lnSpc>
                <a:spcPct val="120000"/>
              </a:lnSpc>
              <a:spcAft>
                <a:spcPts val="0"/>
              </a:spcAft>
            </a:pPr>
            <a:r>
              <a:rPr lang="en-GB" sz="2200" dirty="0"/>
              <a:t>How could you take action to change things in school?</a:t>
            </a:r>
          </a:p>
        </p:txBody>
      </p:sp>
      <p:pic>
        <p:nvPicPr>
          <p:cNvPr id="4" name="Picture Placeholder 3">
            <a:extLst>
              <a:ext uri="{C183D7F6-B498-43B3-948B-1728B52AA6E4}">
                <adec:decorative xmlns:adec="http://schemas.microsoft.com/office/drawing/2017/decorative" val="1"/>
              </a:ext>
            </a:extLst>
          </p:cNvPr>
          <p:cNvPicPr>
            <a:picLocks noGrp="1" noChangeAspect="1"/>
          </p:cNvPicPr>
          <p:nvPr>
            <p:ph type="pic" sz="quarter" idx="13"/>
          </p:nvPr>
        </p:nvPicPr>
        <p:blipFill rotWithShape="1">
          <a:blip r:embed="rId3" cstate="email">
            <a:extLst>
              <a:ext uri="{28A0092B-C50C-407E-A947-70E740481C1C}">
                <a14:useLocalDpi xmlns:a14="http://schemas.microsoft.com/office/drawing/2010/main" val="0"/>
              </a:ext>
            </a:extLst>
          </a:blip>
          <a:srcRect/>
          <a:stretch/>
        </p:blipFill>
        <p:spPr>
          <a:xfrm>
            <a:off x="6404663" y="649147"/>
            <a:ext cx="5787337" cy="5559705"/>
          </a:xfrm>
        </p:spPr>
      </p:pic>
      <p:sp>
        <p:nvSpPr>
          <p:cNvPr id="7" name="Title 1"/>
          <p:cNvSpPr txBox="1">
            <a:spLocks/>
          </p:cNvSpPr>
          <p:nvPr/>
        </p:nvSpPr>
        <p:spPr>
          <a:xfrm>
            <a:off x="598735" y="1105396"/>
            <a:ext cx="5188604" cy="509347"/>
          </a:xfrm>
          <a:prstGeom prst="rect">
            <a:avLst/>
          </a:prstGeom>
        </p:spPr>
        <p:txBody>
          <a:bodyPr vert="horz" lIns="0" tIns="0" rIns="0" bIns="0" rtlCol="0" anchor="t">
            <a:noAutofit/>
          </a:bodyPr>
          <a:lstStyle>
            <a:lvl1pPr algn="l" defTabSz="914294" rtl="0" eaLnBrk="1" latinLnBrk="0" hangingPunct="1">
              <a:lnSpc>
                <a:spcPct val="100000"/>
              </a:lnSpc>
              <a:spcBef>
                <a:spcPct val="0"/>
              </a:spcBef>
              <a:buNone/>
              <a:defRPr sz="2988" b="1" i="0" kern="1200" baseline="0">
                <a:solidFill>
                  <a:schemeClr val="tx1"/>
                </a:solidFill>
                <a:latin typeface="+mj-lt"/>
                <a:ea typeface="+mj-ea"/>
                <a:cs typeface="+mj-cs"/>
              </a:defRPr>
            </a:lvl1pPr>
          </a:lstStyle>
          <a:p>
            <a:r>
              <a:rPr lang="en-GB" sz="2800" dirty="0"/>
              <a:t>Activity A </a:t>
            </a:r>
            <a:r>
              <a:rPr lang="en-GB" sz="2800" dirty="0">
                <a:latin typeface="Arial" panose="020B0604020202020204" pitchFamily="34" charset="0"/>
                <a:cs typeface="Arial" panose="020B0604020202020204" pitchFamily="34" charset="0"/>
              </a:rPr>
              <a:t>–</a:t>
            </a:r>
            <a:r>
              <a:rPr lang="en-GB" sz="2800" dirty="0"/>
              <a:t>Take a gender walk</a:t>
            </a:r>
          </a:p>
        </p:txBody>
      </p:sp>
    </p:spTree>
    <p:extLst>
      <p:ext uri="{BB962C8B-B14F-4D97-AF65-F5344CB8AC3E}">
        <p14:creationId xmlns:p14="http://schemas.microsoft.com/office/powerpoint/2010/main" val="33181153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485" y="1412049"/>
            <a:ext cx="4556763" cy="532498"/>
          </a:xfrm>
        </p:spPr>
        <p:txBody>
          <a:bodyPr/>
          <a:lstStyle/>
          <a:p>
            <a:r>
              <a:rPr lang="en-GB" sz="2800" dirty="0"/>
              <a:t>Extension</a:t>
            </a:r>
            <a:r>
              <a:rPr lang="en-GB" sz="2800" dirty="0">
                <a:latin typeface="Arial" panose="020B0604020202020204" pitchFamily="34" charset="0"/>
                <a:cs typeface="Arial" panose="020B0604020202020204" pitchFamily="34" charset="0"/>
              </a:rPr>
              <a:t> – </a:t>
            </a:r>
            <a:r>
              <a:rPr lang="en-GB" sz="2800" dirty="0"/>
              <a:t>Take action!</a:t>
            </a:r>
          </a:p>
        </p:txBody>
      </p:sp>
      <p:sp>
        <p:nvSpPr>
          <p:cNvPr id="3" name="Content Placeholder 2"/>
          <p:cNvSpPr>
            <a:spLocks noGrp="1"/>
          </p:cNvSpPr>
          <p:nvPr>
            <p:ph idx="1"/>
          </p:nvPr>
        </p:nvSpPr>
        <p:spPr>
          <a:xfrm>
            <a:off x="701749" y="2224471"/>
            <a:ext cx="4842524" cy="2957184"/>
          </a:xfrm>
        </p:spPr>
        <p:txBody>
          <a:bodyPr numCol="1">
            <a:normAutofit fontScale="92500"/>
          </a:bodyPr>
          <a:lstStyle/>
          <a:p>
            <a:pPr marL="0" indent="0">
              <a:buNone/>
            </a:pPr>
            <a:r>
              <a:rPr lang="en-GB" sz="2400" dirty="0"/>
              <a:t>Use your class findings from the gender walk to make an action plan:</a:t>
            </a:r>
          </a:p>
          <a:p>
            <a:r>
              <a:rPr lang="en-GB" sz="2400" dirty="0"/>
              <a:t>What could be changed?</a:t>
            </a:r>
          </a:p>
          <a:p>
            <a:r>
              <a:rPr lang="en-GB" sz="2400" dirty="0"/>
              <a:t>What can the school and your class do to make change happen?</a:t>
            </a:r>
          </a:p>
          <a:p>
            <a:r>
              <a:rPr lang="en-GB" sz="2400" dirty="0"/>
              <a:t>What can you do as an individual to make change happen?</a:t>
            </a:r>
          </a:p>
        </p:txBody>
      </p:sp>
      <p:pic>
        <p:nvPicPr>
          <p:cNvPr id="4" name="Picture Placeholder 3">
            <a:extLst>
              <a:ext uri="{C183D7F6-B498-43B3-948B-1728B52AA6E4}">
                <adec:decorative xmlns:adec="http://schemas.microsoft.com/office/drawing/2017/decorative" val="1"/>
              </a:ext>
            </a:extLst>
          </p:cNvPr>
          <p:cNvPicPr>
            <a:picLocks noGrp="1" noChangeAspect="1"/>
          </p:cNvPicPr>
          <p:nvPr>
            <p:ph type="pic" sz="quarter" idx="13"/>
          </p:nvPr>
        </p:nvPicPr>
        <p:blipFill>
          <a:blip r:embed="rId3" cstate="email">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29748814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485" y="1261578"/>
            <a:ext cx="4829788" cy="999170"/>
          </a:xfrm>
        </p:spPr>
        <p:txBody>
          <a:bodyPr/>
          <a:lstStyle/>
          <a:p>
            <a:r>
              <a:rPr lang="en-US" sz="2800" dirty="0"/>
              <a:t>Activity B</a:t>
            </a:r>
            <a:r>
              <a:rPr lang="en-GB" sz="2800" dirty="0">
                <a:latin typeface="Arial" panose="020B0604020202020204" pitchFamily="34" charset="0"/>
                <a:cs typeface="Arial" panose="020B0604020202020204" pitchFamily="34" charset="0"/>
              </a:rPr>
              <a:t> – </a:t>
            </a:r>
            <a:r>
              <a:rPr lang="en-US" sz="2800" dirty="0"/>
              <a:t>Design a more inclusive school</a:t>
            </a:r>
          </a:p>
        </p:txBody>
      </p:sp>
      <p:sp>
        <p:nvSpPr>
          <p:cNvPr id="3" name="Content Placeholder 2"/>
          <p:cNvSpPr>
            <a:spLocks noGrp="1"/>
          </p:cNvSpPr>
          <p:nvPr>
            <p:ph idx="1"/>
          </p:nvPr>
        </p:nvSpPr>
        <p:spPr>
          <a:xfrm>
            <a:off x="701749" y="2398092"/>
            <a:ext cx="5131892" cy="2957184"/>
          </a:xfrm>
        </p:spPr>
        <p:txBody>
          <a:bodyPr numCol="1">
            <a:normAutofit/>
          </a:bodyPr>
          <a:lstStyle/>
          <a:p>
            <a:r>
              <a:rPr lang="en-US" sz="2200" dirty="0"/>
              <a:t>Design a classroom or school and identify the areas where stereotypes might appear, or where some people may feel excluded. </a:t>
            </a:r>
          </a:p>
          <a:p>
            <a:r>
              <a:rPr lang="en-US" sz="2200" dirty="0"/>
              <a:t>For each area, list some things the school could do to make sure it is more inclusive and stereotype-free. </a:t>
            </a:r>
          </a:p>
        </p:txBody>
      </p:sp>
      <p:pic>
        <p:nvPicPr>
          <p:cNvPr id="4" name="Picture Placeholder 3">
            <a:extLst>
              <a:ext uri="{C183D7F6-B498-43B3-948B-1728B52AA6E4}">
                <adec:decorative xmlns:adec="http://schemas.microsoft.com/office/drawing/2017/decorative" val="1"/>
              </a:ext>
            </a:extLst>
          </p:cNvPr>
          <p:cNvPicPr>
            <a:picLocks noGrp="1" noChangeAspect="1"/>
          </p:cNvPicPr>
          <p:nvPr>
            <p:ph type="pic" sz="quarter" idx="13"/>
          </p:nvPr>
        </p:nvPicPr>
        <p:blipFill rotWithShape="1">
          <a:blip r:embed="rId3" cstate="email">
            <a:extLst>
              <a:ext uri="{28A0092B-C50C-407E-A947-70E740481C1C}">
                <a14:useLocalDpi xmlns:a14="http://schemas.microsoft.com/office/drawing/2010/main" val="0"/>
              </a:ext>
            </a:extLst>
          </a:blip>
          <a:srcRect/>
          <a:stretch/>
        </p:blipFill>
        <p:spPr>
          <a:xfrm>
            <a:off x="6087979" y="633148"/>
            <a:ext cx="6104020" cy="5559705"/>
          </a:xfrm>
        </p:spPr>
      </p:pic>
    </p:spTree>
    <p:extLst>
      <p:ext uri="{BB962C8B-B14F-4D97-AF65-F5344CB8AC3E}">
        <p14:creationId xmlns:p14="http://schemas.microsoft.com/office/powerpoint/2010/main" val="40856852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748" y="1091415"/>
            <a:ext cx="4556763" cy="532498"/>
          </a:xfrm>
        </p:spPr>
        <p:txBody>
          <a:bodyPr/>
          <a:lstStyle/>
          <a:p>
            <a:r>
              <a:rPr lang="en-GB" sz="2800" dirty="0"/>
              <a:t>Extension</a:t>
            </a:r>
            <a:r>
              <a:rPr lang="en-GB" sz="2800" dirty="0">
                <a:latin typeface="Arial" panose="020B0604020202020204" pitchFamily="34" charset="0"/>
                <a:cs typeface="Arial" panose="020B0604020202020204" pitchFamily="34" charset="0"/>
              </a:rPr>
              <a:t> – </a:t>
            </a:r>
            <a:r>
              <a:rPr lang="en-GB" sz="2800" dirty="0"/>
              <a:t>Take action!</a:t>
            </a:r>
          </a:p>
        </p:txBody>
      </p:sp>
      <p:sp>
        <p:nvSpPr>
          <p:cNvPr id="3" name="Content Placeholder 2"/>
          <p:cNvSpPr>
            <a:spLocks noGrp="1"/>
          </p:cNvSpPr>
          <p:nvPr>
            <p:ph idx="1"/>
          </p:nvPr>
        </p:nvSpPr>
        <p:spPr>
          <a:xfrm>
            <a:off x="701748" y="1710047"/>
            <a:ext cx="7884112" cy="4251367"/>
          </a:xfrm>
        </p:spPr>
        <p:txBody>
          <a:bodyPr vert="horz" lIns="0" tIns="0" rIns="0" bIns="0" numCol="1" rtlCol="0">
            <a:noAutofit/>
          </a:bodyPr>
          <a:lstStyle/>
          <a:p>
            <a:pPr marL="0" indent="0">
              <a:buNone/>
            </a:pPr>
            <a:r>
              <a:rPr lang="en-GB" sz="2000" dirty="0"/>
              <a:t>Look out for other stereotypes outside school – things you see or hear when you’re out and about, watching TV, or on your journey to school. </a:t>
            </a:r>
          </a:p>
          <a:p>
            <a:pPr marL="0" indent="0">
              <a:buNone/>
            </a:pPr>
            <a:r>
              <a:rPr lang="en-GB" sz="2000" dirty="0"/>
              <a:t>Can you spot any examples of </a:t>
            </a:r>
            <a:r>
              <a:rPr lang="en-US" sz="2000" dirty="0"/>
              <a:t>stereotypes, or where some people might feel excluded?</a:t>
            </a:r>
          </a:p>
          <a:p>
            <a:pPr marL="0" indent="0">
              <a:buNone/>
            </a:pPr>
            <a:r>
              <a:rPr lang="en-US" sz="2000" dirty="0"/>
              <a:t>Talk about:</a:t>
            </a:r>
            <a:endParaRPr lang="en-GB" sz="2000" dirty="0"/>
          </a:p>
          <a:p>
            <a:pPr>
              <a:spcAft>
                <a:spcPts val="0"/>
              </a:spcAft>
            </a:pPr>
            <a:r>
              <a:rPr lang="en-GB" sz="2000" dirty="0"/>
              <a:t>What needs to change to make these things more inclusive?</a:t>
            </a:r>
          </a:p>
          <a:p>
            <a:pPr>
              <a:spcAft>
                <a:spcPts val="0"/>
              </a:spcAft>
            </a:pPr>
            <a:r>
              <a:rPr lang="en-GB" sz="2000" dirty="0"/>
              <a:t>What could the school and your class do to help change happen?</a:t>
            </a:r>
          </a:p>
          <a:p>
            <a:pPr>
              <a:spcAft>
                <a:spcPts val="0"/>
              </a:spcAft>
            </a:pPr>
            <a:r>
              <a:rPr lang="en-GB" sz="2000" dirty="0"/>
              <a:t>What can you do as an individual to help change happen? (This is called social action).</a:t>
            </a:r>
          </a:p>
          <a:p>
            <a:pPr marL="0" indent="0">
              <a:spcAft>
                <a:spcPts val="0"/>
              </a:spcAft>
              <a:buNone/>
            </a:pPr>
            <a:endParaRPr lang="en-GB" sz="2000" dirty="0"/>
          </a:p>
          <a:p>
            <a:pPr marL="0" indent="0">
              <a:buNone/>
            </a:pPr>
            <a:r>
              <a:rPr lang="en-GB" sz="2000" dirty="0"/>
              <a:t>Remember to make sure any social action is taken safely!</a:t>
            </a:r>
          </a:p>
        </p:txBody>
      </p:sp>
      <p:pic>
        <p:nvPicPr>
          <p:cNvPr id="7" name="Picture 6">
            <a:extLst>
              <a:ext uri="{FF2B5EF4-FFF2-40B4-BE49-F238E27FC236}">
                <a16:creationId xmlns:a16="http://schemas.microsoft.com/office/drawing/2014/main" id="{FCD671FD-C609-3C4A-926A-55D475FDA077}"/>
              </a:ext>
              <a:ext uri="{C183D7F6-B498-43B3-948B-1728B52AA6E4}">
                <adec:decorative xmlns:adec="http://schemas.microsoft.com/office/drawing/2017/decorative" val="1"/>
              </a:ext>
            </a:extLst>
          </p:cNvPr>
          <p:cNvPicPr>
            <a:picLocks noGrp="1" noChangeAspect="1"/>
          </p:cNvPicPr>
          <p:nvPr/>
        </p:nvPicPr>
        <p:blipFill rotWithShape="1">
          <a:blip r:embed="rId3" cstate="screen">
            <a:extLst>
              <a:ext uri="{28A0092B-C50C-407E-A947-70E740481C1C}">
                <a14:useLocalDpi xmlns:a14="http://schemas.microsoft.com/office/drawing/2010/main" val="0"/>
              </a:ext>
            </a:extLst>
          </a:blip>
          <a:srcRect l="-1745"/>
          <a:stretch/>
        </p:blipFill>
        <p:spPr>
          <a:xfrm>
            <a:off x="8704436" y="2069356"/>
            <a:ext cx="2785816" cy="2719288"/>
          </a:xfrm>
          <a:prstGeom prst="rect">
            <a:avLst/>
          </a:prstGeom>
        </p:spPr>
      </p:pic>
    </p:spTree>
    <p:extLst>
      <p:ext uri="{BB962C8B-B14F-4D97-AF65-F5344CB8AC3E}">
        <p14:creationId xmlns:p14="http://schemas.microsoft.com/office/powerpoint/2010/main" val="29906474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63436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Teacher guidance</a:t>
            </a:r>
          </a:p>
        </p:txBody>
      </p:sp>
      <p:sp>
        <p:nvSpPr>
          <p:cNvPr id="3" name="Content Placeholder 2"/>
          <p:cNvSpPr>
            <a:spLocks noGrp="1"/>
          </p:cNvSpPr>
          <p:nvPr>
            <p:ph idx="1"/>
          </p:nvPr>
        </p:nvSpPr>
        <p:spPr>
          <a:xfrm>
            <a:off x="688101" y="1931826"/>
            <a:ext cx="10652051" cy="3539155"/>
          </a:xfrm>
        </p:spPr>
        <p:txBody>
          <a:bodyPr>
            <a:noAutofit/>
          </a:bodyPr>
          <a:lstStyle/>
          <a:p>
            <a:pPr>
              <a:lnSpc>
                <a:spcPct val="120000"/>
              </a:lnSpc>
            </a:pPr>
            <a:r>
              <a:rPr lang="en-US" sz="2000" dirty="0"/>
              <a:t>This activity introduces pupils to allyship and encourages them to think of top tips for being a good ally. It also helps them think about how to demonstrate allyship by making a pledge. It can be used alongside, or as an introduction to or extension of, the activities on allyship in the No Room For Racism - Stereotyping pack: </a:t>
            </a:r>
            <a:r>
              <a:rPr lang="en-GB" sz="2000" dirty="0">
                <a:hlinkClick r:id="rId3">
                  <a:extLst>
                    <a:ext uri="{A12FA001-AC4F-418D-AE19-62706E023703}">
                      <ahyp:hlinkClr xmlns:ahyp="http://schemas.microsoft.com/office/drawing/2018/hyperlinkcolor" val="tx"/>
                    </a:ext>
                  </a:extLst>
                </a:hlinkClick>
              </a:rPr>
              <a:t>https://plprimarystars.com/resources/nrfr-stereotyping</a:t>
            </a:r>
            <a:endParaRPr lang="en-GB" sz="2000" dirty="0"/>
          </a:p>
          <a:p>
            <a:pPr marL="0" indent="0">
              <a:lnSpc>
                <a:spcPct val="120000"/>
              </a:lnSpc>
              <a:buNone/>
            </a:pPr>
            <a:endParaRPr lang="en-US" sz="2000" dirty="0"/>
          </a:p>
          <a:p>
            <a:pPr>
              <a:lnSpc>
                <a:spcPct val="120000"/>
              </a:lnSpc>
            </a:pPr>
            <a:r>
              <a:rPr lang="en-US" sz="2000" dirty="0"/>
              <a:t>The activity also includes a simple take-home or extension task which pupils can do independently. You can also use this to promote discussion of ways we can all take action to make positive changes in our communities and the wider world. </a:t>
            </a:r>
          </a:p>
          <a:p>
            <a:pPr marL="0" indent="0">
              <a:lnSpc>
                <a:spcPct val="120000"/>
              </a:lnSpc>
              <a:buNone/>
            </a:pPr>
            <a:r>
              <a:rPr lang="en-US" sz="2000" b="1" dirty="0"/>
              <a:t>Additional resources</a:t>
            </a:r>
          </a:p>
          <a:p>
            <a:pPr marL="400050" indent="-285750"/>
            <a:r>
              <a:rPr lang="en-GB" sz="2000" dirty="0"/>
              <a:t>Stonewall: Top tips for LGBT allyship in sport: </a:t>
            </a:r>
            <a:r>
              <a:rPr lang="en-GB" sz="2000" dirty="0">
                <a:hlinkClick r:id="rId4"/>
              </a:rPr>
              <a:t>https://www.stonewall.org.uk/top-tips-lgbt-allyship-sport</a:t>
            </a:r>
            <a:r>
              <a:rPr lang="en-GB" sz="2000" dirty="0"/>
              <a:t> </a:t>
            </a:r>
            <a:endParaRPr lang="en-US" sz="2000" dirty="0"/>
          </a:p>
        </p:txBody>
      </p:sp>
    </p:spTree>
    <p:extLst>
      <p:ext uri="{BB962C8B-B14F-4D97-AF65-F5344CB8AC3E}">
        <p14:creationId xmlns:p14="http://schemas.microsoft.com/office/powerpoint/2010/main" val="21547903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a:xfrm>
            <a:off x="874579" y="2411119"/>
            <a:ext cx="10218537" cy="2858713"/>
          </a:xfrm>
        </p:spPr>
        <p:txBody>
          <a:bodyPr/>
          <a:lstStyle/>
          <a:p>
            <a:pPr marL="0" indent="0">
              <a:buNone/>
            </a:pPr>
            <a:r>
              <a:rPr lang="en-GB" b="1" dirty="0"/>
              <a:t>Following this activity, you will be able to:</a:t>
            </a:r>
          </a:p>
          <a:p>
            <a:pPr marL="0" indent="0">
              <a:buNone/>
            </a:pPr>
            <a:endParaRPr lang="en-GB" dirty="0"/>
          </a:p>
          <a:p>
            <a:r>
              <a:rPr lang="en-GB" dirty="0"/>
              <a:t>identify examples of allyship</a:t>
            </a:r>
          </a:p>
          <a:p>
            <a:r>
              <a:rPr lang="en-GB" dirty="0"/>
              <a:t>identify ways to be a good ally in different areas of life</a:t>
            </a:r>
          </a:p>
          <a:p>
            <a:r>
              <a:rPr lang="en-GB" dirty="0"/>
              <a:t>create five top tips for being a good ally in school</a:t>
            </a:r>
          </a:p>
          <a:p>
            <a:r>
              <a:rPr lang="en-GB" dirty="0"/>
              <a:t>create an ‘allyship pledge’ to demonstrate commitment to being a good ally.</a:t>
            </a:r>
          </a:p>
        </p:txBody>
      </p:sp>
      <p:pic>
        <p:nvPicPr>
          <p:cNvPr id="4" name="Picture 3">
            <a:extLst>
              <a:ext uri="{FF2B5EF4-FFF2-40B4-BE49-F238E27FC236}">
                <a16:creationId xmlns:a16="http://schemas.microsoft.com/office/drawing/2014/main" id="{E9F1C82E-DF5B-B649-8959-CB1605E544D0}"/>
              </a:ext>
            </a:extLst>
          </p:cNvPr>
          <p:cNvPicPr>
            <a:picLocks noChangeAspect="1"/>
          </p:cNvPicPr>
          <p:nvPr/>
        </p:nvPicPr>
        <p:blipFill rotWithShape="1">
          <a:blip r:embed="rId3" cstate="email">
            <a:alphaModFix/>
            <a:extLst>
              <a:ext uri="{28A0092B-C50C-407E-A947-70E740481C1C}">
                <a14:useLocalDpi xmlns:a14="http://schemas.microsoft.com/office/drawing/2010/main" val="0"/>
              </a:ext>
            </a:extLst>
          </a:blip>
          <a:srcRect/>
          <a:stretch/>
        </p:blipFill>
        <p:spPr>
          <a:xfrm>
            <a:off x="0" y="1828800"/>
            <a:ext cx="9368286" cy="668567"/>
          </a:xfrm>
          <a:prstGeom prst="rect">
            <a:avLst/>
          </a:prstGeom>
        </p:spPr>
      </p:pic>
    </p:spTree>
    <p:extLst>
      <p:ext uri="{BB962C8B-B14F-4D97-AF65-F5344CB8AC3E}">
        <p14:creationId xmlns:p14="http://schemas.microsoft.com/office/powerpoint/2010/main" val="19714286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485" y="1377326"/>
            <a:ext cx="5493810" cy="999170"/>
          </a:xfrm>
        </p:spPr>
        <p:txBody>
          <a:bodyPr/>
          <a:lstStyle/>
          <a:p>
            <a:r>
              <a:rPr lang="en-GB" dirty="0"/>
              <a:t>What makes a good friend?</a:t>
            </a:r>
            <a:br>
              <a:rPr lang="en-GB" dirty="0"/>
            </a:br>
            <a:endParaRPr lang="en-GB" dirty="0"/>
          </a:p>
        </p:txBody>
      </p:sp>
      <p:pic>
        <p:nvPicPr>
          <p:cNvPr id="12" name="Picture 11" descr="Girl and a boy hugging and smiling at the camera.">
            <a:extLst>
              <a:ext uri="{FF2B5EF4-FFF2-40B4-BE49-F238E27FC236}">
                <a16:creationId xmlns:a16="http://schemas.microsoft.com/office/drawing/2014/main" id="{AE9FB509-7F70-4C5D-A80D-022B5690302B}"/>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75524" y="2376496"/>
            <a:ext cx="3684104" cy="2455087"/>
          </a:xfrm>
          <a:prstGeom prst="rect">
            <a:avLst/>
          </a:prstGeom>
        </p:spPr>
      </p:pic>
      <p:pic>
        <p:nvPicPr>
          <p:cNvPr id="14" name="Picture 13" descr="A group of girls all doing a thumbs-up to the camera.">
            <a:extLst>
              <a:ext uri="{FF2B5EF4-FFF2-40B4-BE49-F238E27FC236}">
                <a16:creationId xmlns:a16="http://schemas.microsoft.com/office/drawing/2014/main" id="{CF88AA99-B2DC-4B6E-8F25-92A8C327B3D1}"/>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4253948" y="2403053"/>
            <a:ext cx="3684104" cy="2455087"/>
          </a:xfrm>
          <a:prstGeom prst="rect">
            <a:avLst/>
          </a:prstGeom>
        </p:spPr>
      </p:pic>
      <p:pic>
        <p:nvPicPr>
          <p:cNvPr id="15" name="Picture 14" descr="A boy sitting on his own, with other children in the background.">
            <a:extLst>
              <a:ext uri="{FF2B5EF4-FFF2-40B4-BE49-F238E27FC236}">
                <a16:creationId xmlns:a16="http://schemas.microsoft.com/office/drawing/2014/main" id="{2A03589B-6FDF-4A59-8307-91A091B8B59E}"/>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8232373" y="2403053"/>
            <a:ext cx="3684103" cy="2455087"/>
          </a:xfrm>
          <a:prstGeom prst="rect">
            <a:avLst/>
          </a:prstGeom>
        </p:spPr>
      </p:pic>
    </p:spTree>
    <p:extLst>
      <p:ext uri="{BB962C8B-B14F-4D97-AF65-F5344CB8AC3E}">
        <p14:creationId xmlns:p14="http://schemas.microsoft.com/office/powerpoint/2010/main" val="28921313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749" y="1054160"/>
            <a:ext cx="5493810" cy="999170"/>
          </a:xfrm>
        </p:spPr>
        <p:txBody>
          <a:bodyPr/>
          <a:lstStyle/>
          <a:p>
            <a:r>
              <a:rPr lang="en-GB" dirty="0"/>
              <a:t>Being an ally</a:t>
            </a:r>
            <a:br>
              <a:rPr lang="en-GB" dirty="0"/>
            </a:br>
            <a:endParaRPr lang="en-GB" dirty="0"/>
          </a:p>
        </p:txBody>
      </p:sp>
      <p:sp>
        <p:nvSpPr>
          <p:cNvPr id="3" name="Rectangle 2">
            <a:extLst>
              <a:ext uri="{FF2B5EF4-FFF2-40B4-BE49-F238E27FC236}">
                <a16:creationId xmlns:a16="http://schemas.microsoft.com/office/drawing/2014/main" id="{53ADA4D9-D4BC-4BA0-9102-49FF7B99E3DB}"/>
              </a:ext>
            </a:extLst>
          </p:cNvPr>
          <p:cNvSpPr/>
          <p:nvPr/>
        </p:nvSpPr>
        <p:spPr>
          <a:xfrm>
            <a:off x="701749" y="1743082"/>
            <a:ext cx="10608523" cy="461665"/>
          </a:xfrm>
          <a:prstGeom prst="rect">
            <a:avLst/>
          </a:prstGeom>
        </p:spPr>
        <p:txBody>
          <a:bodyPr wrap="square">
            <a:spAutoFit/>
          </a:bodyPr>
          <a:lstStyle/>
          <a:p>
            <a:pPr marL="114300" indent="0">
              <a:buNone/>
            </a:pPr>
            <a:r>
              <a:rPr lang="en-US" sz="2400" b="1" dirty="0"/>
              <a:t>Ally: someone who is willing to act with or for others to create equality.</a:t>
            </a:r>
          </a:p>
        </p:txBody>
      </p:sp>
      <p:pic>
        <p:nvPicPr>
          <p:cNvPr id="7" name="Picture 6">
            <a:extLst>
              <a:ext uri="{FF2B5EF4-FFF2-40B4-BE49-F238E27FC236}">
                <a16:creationId xmlns:a16="http://schemas.microsoft.com/office/drawing/2014/main" id="{E3DE9D7E-8758-4745-BF4D-C246A4563FA0}"/>
              </a:ext>
            </a:extLst>
          </p:cNvPr>
          <p:cNvPicPr>
            <a:picLocks noChangeAspect="1"/>
          </p:cNvPicPr>
          <p:nvPr/>
        </p:nvPicPr>
        <p:blipFill rotWithShape="1">
          <a:blip r:embed="rId3" cstate="email">
            <a:alphaModFix/>
            <a:extLst>
              <a:ext uri="{28A0092B-C50C-407E-A947-70E740481C1C}">
                <a14:useLocalDpi xmlns:a14="http://schemas.microsoft.com/office/drawing/2010/main" val="0"/>
              </a:ext>
            </a:extLst>
          </a:blip>
          <a:srcRect/>
          <a:stretch/>
        </p:blipFill>
        <p:spPr>
          <a:xfrm>
            <a:off x="0" y="2298516"/>
            <a:ext cx="11310272" cy="807157"/>
          </a:xfrm>
          <a:prstGeom prst="rect">
            <a:avLst/>
          </a:prstGeom>
        </p:spPr>
      </p:pic>
      <p:sp>
        <p:nvSpPr>
          <p:cNvPr id="8" name="Content Placeholder 2">
            <a:extLst>
              <a:ext uri="{FF2B5EF4-FFF2-40B4-BE49-F238E27FC236}">
                <a16:creationId xmlns:a16="http://schemas.microsoft.com/office/drawing/2014/main" id="{952CF4A0-B7F6-4F83-9A68-283CFBB4224F}"/>
              </a:ext>
            </a:extLst>
          </p:cNvPr>
          <p:cNvSpPr>
            <a:spLocks noGrp="1"/>
          </p:cNvSpPr>
          <p:nvPr>
            <p:ph idx="1"/>
          </p:nvPr>
        </p:nvSpPr>
        <p:spPr>
          <a:xfrm>
            <a:off x="701749" y="3309256"/>
            <a:ext cx="10822594" cy="2822589"/>
          </a:xfrm>
        </p:spPr>
        <p:txBody>
          <a:bodyPr numCol="1">
            <a:normAutofit/>
          </a:bodyPr>
          <a:lstStyle/>
          <a:p>
            <a:pPr marL="457200" indent="-342900"/>
            <a:r>
              <a:rPr lang="en-US" sz="2200" dirty="0"/>
              <a:t>Being an ally is like being a good friend. Anyone can be an ally towards someone who is experiencing stereotyping or unfair </a:t>
            </a:r>
            <a:r>
              <a:rPr lang="en-US" sz="2200" dirty="0" err="1"/>
              <a:t>behaviour</a:t>
            </a:r>
            <a:r>
              <a:rPr lang="en-US" sz="2200" dirty="0"/>
              <a:t>, for example because of their gender or race. </a:t>
            </a:r>
          </a:p>
          <a:p>
            <a:pPr marL="457200" indent="-342900"/>
            <a:r>
              <a:rPr lang="en-US" sz="2200" dirty="0"/>
              <a:t>Some Pride flags include the </a:t>
            </a:r>
            <a:r>
              <a:rPr lang="en-US" sz="2200" dirty="0" err="1"/>
              <a:t>colours</a:t>
            </a:r>
            <a:r>
              <a:rPr lang="en-US" sz="2200" dirty="0"/>
              <a:t> black and brown within the rainbow, to demonstrate allyship towards people of </a:t>
            </a:r>
            <a:r>
              <a:rPr lang="en-US" sz="2200" dirty="0" err="1"/>
              <a:t>colour</a:t>
            </a:r>
            <a:r>
              <a:rPr lang="en-US" sz="2200" dirty="0"/>
              <a:t>. </a:t>
            </a:r>
          </a:p>
          <a:p>
            <a:pPr marL="457200" indent="-342900"/>
            <a:r>
              <a:rPr lang="en-US" sz="2200" dirty="0"/>
              <a:t>Can you think of anything you could say or do to show that you are an ally?</a:t>
            </a:r>
          </a:p>
        </p:txBody>
      </p:sp>
    </p:spTree>
    <p:extLst>
      <p:ext uri="{BB962C8B-B14F-4D97-AF65-F5344CB8AC3E}">
        <p14:creationId xmlns:p14="http://schemas.microsoft.com/office/powerpoint/2010/main" val="9560765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749" y="1360976"/>
            <a:ext cx="4886215" cy="999170"/>
          </a:xfrm>
        </p:spPr>
        <p:txBody>
          <a:bodyPr/>
          <a:lstStyle/>
          <a:p>
            <a:r>
              <a:rPr lang="en-NZ" dirty="0"/>
              <a:t>How can you become a good ally?</a:t>
            </a:r>
            <a:br>
              <a:rPr lang="en-GB" dirty="0"/>
            </a:br>
            <a:br>
              <a:rPr lang="en-GB" dirty="0"/>
            </a:br>
            <a:endParaRPr lang="en-GB" dirty="0"/>
          </a:p>
        </p:txBody>
      </p:sp>
      <p:sp>
        <p:nvSpPr>
          <p:cNvPr id="3" name="Content Placeholder 2"/>
          <p:cNvSpPr>
            <a:spLocks noGrp="1"/>
          </p:cNvSpPr>
          <p:nvPr>
            <p:ph idx="1"/>
          </p:nvPr>
        </p:nvSpPr>
        <p:spPr>
          <a:xfrm>
            <a:off x="701749" y="2669807"/>
            <a:ext cx="5138981" cy="2957184"/>
          </a:xfrm>
        </p:spPr>
        <p:txBody>
          <a:bodyPr numCol="1">
            <a:normAutofit fontScale="92500" lnSpcReduction="10000"/>
          </a:bodyPr>
          <a:lstStyle/>
          <a:p>
            <a:r>
              <a:rPr lang="en-GB" sz="2400" dirty="0"/>
              <a:t>Anyone can be an ally.</a:t>
            </a:r>
          </a:p>
          <a:p>
            <a:r>
              <a:rPr lang="en-GB" sz="2400" dirty="0"/>
              <a:t>Good allies try to understand other people’s struggles.</a:t>
            </a:r>
          </a:p>
          <a:p>
            <a:r>
              <a:rPr lang="en-GB" sz="2400" dirty="0"/>
              <a:t>Allies use their voices to support friends who are experiencing </a:t>
            </a:r>
            <a:r>
              <a:rPr lang="en-US" sz="2400" dirty="0"/>
              <a:t>unfair </a:t>
            </a:r>
            <a:r>
              <a:rPr lang="en-US" sz="2400" dirty="0" err="1"/>
              <a:t>behaviour</a:t>
            </a:r>
            <a:r>
              <a:rPr lang="en-US" sz="2400" dirty="0"/>
              <a:t>, for example because of their gender or race.</a:t>
            </a:r>
          </a:p>
          <a:p>
            <a:r>
              <a:rPr lang="en-GB" sz="2400" dirty="0"/>
              <a:t>Allies speak out.</a:t>
            </a:r>
          </a:p>
        </p:txBody>
      </p:sp>
      <p:pic>
        <p:nvPicPr>
          <p:cNvPr id="13" name="Picture Placeholder 12">
            <a:extLst>
              <a:ext uri="{FF2B5EF4-FFF2-40B4-BE49-F238E27FC236}">
                <a16:creationId xmlns:a16="http://schemas.microsoft.com/office/drawing/2014/main" id="{A29777DA-0F30-41CE-B4D2-5FA31EFEB990}"/>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a:stretch/>
        </p:blipFill>
        <p:spPr>
          <a:xfrm>
            <a:off x="6351272" y="617220"/>
            <a:ext cx="5840728" cy="5587979"/>
          </a:xfrm>
        </p:spPr>
      </p:pic>
    </p:spTree>
    <p:extLst>
      <p:ext uri="{BB962C8B-B14F-4D97-AF65-F5344CB8AC3E}">
        <p14:creationId xmlns:p14="http://schemas.microsoft.com/office/powerpoint/2010/main" val="8322662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749" y="1054160"/>
            <a:ext cx="5493810" cy="999170"/>
          </a:xfrm>
        </p:spPr>
        <p:txBody>
          <a:bodyPr/>
          <a:lstStyle/>
          <a:p>
            <a:r>
              <a:rPr lang="en-GB" dirty="0"/>
              <a:t>Allyship in football</a:t>
            </a:r>
            <a:br>
              <a:rPr lang="en-GB" dirty="0"/>
            </a:br>
            <a:endParaRPr lang="en-GB" dirty="0"/>
          </a:p>
        </p:txBody>
      </p:sp>
      <p:sp>
        <p:nvSpPr>
          <p:cNvPr id="8" name="Content Placeholder 2">
            <a:extLst>
              <a:ext uri="{FF2B5EF4-FFF2-40B4-BE49-F238E27FC236}">
                <a16:creationId xmlns:a16="http://schemas.microsoft.com/office/drawing/2014/main" id="{952CF4A0-B7F6-4F83-9A68-283CFBB4224F}"/>
              </a:ext>
            </a:extLst>
          </p:cNvPr>
          <p:cNvSpPr>
            <a:spLocks noGrp="1"/>
          </p:cNvSpPr>
          <p:nvPr>
            <p:ph idx="1"/>
          </p:nvPr>
        </p:nvSpPr>
        <p:spPr>
          <a:xfrm>
            <a:off x="598879" y="1634100"/>
            <a:ext cx="10613951" cy="443639"/>
          </a:xfrm>
        </p:spPr>
        <p:txBody>
          <a:bodyPr numCol="1">
            <a:normAutofit/>
          </a:bodyPr>
          <a:lstStyle/>
          <a:p>
            <a:pPr marL="114300" indent="0">
              <a:buNone/>
            </a:pPr>
            <a:r>
              <a:rPr lang="en-GB" sz="2400" dirty="0"/>
              <a:t>Here is what some Premier League footballers have to say about allyship:</a:t>
            </a:r>
          </a:p>
        </p:txBody>
      </p:sp>
      <p:pic>
        <p:nvPicPr>
          <p:cNvPr id="10" name="Picture 9">
            <a:extLst>
              <a:ext uri="{FF2B5EF4-FFF2-40B4-BE49-F238E27FC236}">
                <a16:creationId xmlns:a16="http://schemas.microsoft.com/office/drawing/2014/main" id="{67573271-CBED-489F-BCBC-241C8A20E9E9}"/>
              </a:ext>
            </a:extLst>
          </p:cNvPr>
          <p:cNvPicPr>
            <a:picLocks noChangeAspect="1"/>
          </p:cNvPicPr>
          <p:nvPr/>
        </p:nvPicPr>
        <p:blipFill>
          <a:blip r:embed="rId3">
            <a:duotone>
              <a:schemeClr val="accent3">
                <a:shade val="45000"/>
                <a:satMod val="135000"/>
              </a:schemeClr>
              <a:prstClr val="white"/>
            </a:duotone>
          </a:blip>
          <a:stretch>
            <a:fillRect/>
          </a:stretch>
        </p:blipFill>
        <p:spPr>
          <a:xfrm>
            <a:off x="701748" y="2262978"/>
            <a:ext cx="3490974" cy="3728105"/>
          </a:xfrm>
          <a:prstGeom prst="rect">
            <a:avLst/>
          </a:prstGeom>
        </p:spPr>
      </p:pic>
      <p:sp>
        <p:nvSpPr>
          <p:cNvPr id="11" name="Content Placeholder 32">
            <a:extLst>
              <a:ext uri="{FF2B5EF4-FFF2-40B4-BE49-F238E27FC236}">
                <a16:creationId xmlns:a16="http://schemas.microsoft.com/office/drawing/2014/main" id="{4DA4F5F7-3B2C-4EC4-BEB6-6997EADDE408}"/>
              </a:ext>
            </a:extLst>
          </p:cNvPr>
          <p:cNvSpPr txBox="1">
            <a:spLocks/>
          </p:cNvSpPr>
          <p:nvPr/>
        </p:nvSpPr>
        <p:spPr>
          <a:xfrm>
            <a:off x="701748" y="2262977"/>
            <a:ext cx="3480520" cy="3252453"/>
          </a:xfrm>
          <a:prstGeom prst="rect">
            <a:avLst/>
          </a:prstGeom>
        </p:spPr>
        <p:txBody>
          <a:bodyPr wrap="square" lIns="180000" tIns="180000" rIns="180000" bIns="180000">
            <a:noAutofit/>
          </a:bodyPr>
          <a:lstStyle>
            <a:lvl1pPr marL="233064" indent="-233064" algn="l" defTabSz="914294" rtl="0" eaLnBrk="1" latinLnBrk="0" hangingPunct="1">
              <a:lnSpc>
                <a:spcPct val="100000"/>
              </a:lnSpc>
              <a:spcBef>
                <a:spcPts val="0"/>
              </a:spcBef>
              <a:spcAft>
                <a:spcPts val="1270"/>
              </a:spcAft>
              <a:buFont typeface="Arial" panose="020B0604020202020204" pitchFamily="34" charset="0"/>
              <a:buChar char="•"/>
              <a:defRPr sz="2390" kern="1200" baseline="0">
                <a:solidFill>
                  <a:schemeClr val="tx1"/>
                </a:solidFill>
                <a:latin typeface="+mn-lt"/>
                <a:ea typeface="+mn-ea"/>
                <a:cs typeface="+mn-cs"/>
              </a:defRPr>
            </a:lvl1pPr>
            <a:lvl2pPr marL="519912" indent="-286848" algn="l" defTabSz="914294" rtl="0" eaLnBrk="1" latinLnBrk="0" hangingPunct="1">
              <a:lnSpc>
                <a:spcPct val="100000"/>
              </a:lnSpc>
              <a:spcBef>
                <a:spcPts val="0"/>
              </a:spcBef>
              <a:spcAft>
                <a:spcPts val="1270"/>
              </a:spcAft>
              <a:buFont typeface="Premier League" panose="020B0504020203020204" pitchFamily="34" charset="0"/>
              <a:buChar char="—"/>
              <a:defRPr sz="1594" kern="1200" baseline="0">
                <a:solidFill>
                  <a:schemeClr val="tx1"/>
                </a:solidFill>
                <a:latin typeface="+mn-lt"/>
                <a:ea typeface="+mn-ea"/>
                <a:cs typeface="+mn-cs"/>
              </a:defRPr>
            </a:lvl2pPr>
            <a:lvl3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3pPr>
            <a:lvl4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4pPr>
            <a:lvl5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5pPr>
            <a:lvl6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6pPr>
            <a:lvl7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7pPr>
            <a:lvl8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8pPr>
            <a:lvl9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9pPr>
          </a:lstStyle>
          <a:p>
            <a:pPr marL="0" indent="0">
              <a:buNone/>
            </a:pPr>
            <a:r>
              <a:rPr lang="en-GB" sz="1800" dirty="0">
                <a:solidFill>
                  <a:schemeClr val="bg1"/>
                </a:solidFill>
              </a:rPr>
              <a:t>“When you’re in the team environment you want to stick up for your mates and make sure your mates are feeling OK. It is important to ask </a:t>
            </a:r>
            <a:r>
              <a:rPr lang="en-GB" sz="1800">
                <a:solidFill>
                  <a:schemeClr val="bg1"/>
                </a:solidFill>
              </a:rPr>
              <a:t>your teammates</a:t>
            </a:r>
            <a:r>
              <a:rPr lang="en-GB" sz="1800" dirty="0">
                <a:solidFill>
                  <a:schemeClr val="bg1"/>
                </a:solidFill>
              </a:rPr>
              <a:t>, how are you? It is important to talk.”</a:t>
            </a:r>
          </a:p>
          <a:p>
            <a:pPr marL="0" indent="0">
              <a:buNone/>
            </a:pPr>
            <a:r>
              <a:rPr lang="en-GB" sz="1800" b="1" dirty="0">
                <a:solidFill>
                  <a:schemeClr val="bg1"/>
                </a:solidFill>
              </a:rPr>
              <a:t>Adam Lallana, Brighton and Hove Albion</a:t>
            </a:r>
          </a:p>
          <a:p>
            <a:pPr marL="0" indent="0">
              <a:buNone/>
            </a:pPr>
            <a:endParaRPr lang="en-GB" sz="1800" dirty="0">
              <a:solidFill>
                <a:schemeClr val="bg1"/>
              </a:solidFill>
            </a:endParaRPr>
          </a:p>
        </p:txBody>
      </p:sp>
      <p:pic>
        <p:nvPicPr>
          <p:cNvPr id="19" name="Picture 18">
            <a:extLst>
              <a:ext uri="{FF2B5EF4-FFF2-40B4-BE49-F238E27FC236}">
                <a16:creationId xmlns:a16="http://schemas.microsoft.com/office/drawing/2014/main" id="{3027BDB3-A214-4C92-8078-A158E4689DB2}"/>
              </a:ext>
            </a:extLst>
          </p:cNvPr>
          <p:cNvPicPr>
            <a:picLocks noChangeAspect="1"/>
          </p:cNvPicPr>
          <p:nvPr/>
        </p:nvPicPr>
        <p:blipFill>
          <a:blip r:embed="rId3">
            <a:duotone>
              <a:schemeClr val="accent1">
                <a:shade val="45000"/>
                <a:satMod val="135000"/>
              </a:schemeClr>
              <a:prstClr val="white"/>
            </a:duotone>
          </a:blip>
          <a:stretch>
            <a:fillRect/>
          </a:stretch>
        </p:blipFill>
        <p:spPr>
          <a:xfrm>
            <a:off x="4440173" y="2255522"/>
            <a:ext cx="3490974" cy="3728105"/>
          </a:xfrm>
          <a:prstGeom prst="rect">
            <a:avLst/>
          </a:prstGeom>
        </p:spPr>
      </p:pic>
      <p:sp>
        <p:nvSpPr>
          <p:cNvPr id="20" name="Content Placeholder 32">
            <a:extLst>
              <a:ext uri="{FF2B5EF4-FFF2-40B4-BE49-F238E27FC236}">
                <a16:creationId xmlns:a16="http://schemas.microsoft.com/office/drawing/2014/main" id="{C0657F17-96CD-4B56-8E08-900F5E52C144}"/>
              </a:ext>
            </a:extLst>
          </p:cNvPr>
          <p:cNvSpPr txBox="1">
            <a:spLocks/>
          </p:cNvSpPr>
          <p:nvPr/>
        </p:nvSpPr>
        <p:spPr>
          <a:xfrm>
            <a:off x="4450627" y="2255523"/>
            <a:ext cx="3480520" cy="3252452"/>
          </a:xfrm>
          <a:prstGeom prst="rect">
            <a:avLst/>
          </a:prstGeom>
        </p:spPr>
        <p:txBody>
          <a:bodyPr wrap="square" lIns="180000" tIns="180000" rIns="180000" bIns="180000">
            <a:noAutofit/>
          </a:bodyPr>
          <a:lstStyle>
            <a:lvl1pPr marL="233064" indent="-233064" algn="l" defTabSz="914294" rtl="0" eaLnBrk="1" latinLnBrk="0" hangingPunct="1">
              <a:lnSpc>
                <a:spcPct val="100000"/>
              </a:lnSpc>
              <a:spcBef>
                <a:spcPts val="0"/>
              </a:spcBef>
              <a:spcAft>
                <a:spcPts val="1270"/>
              </a:spcAft>
              <a:buFont typeface="Arial" panose="020B0604020202020204" pitchFamily="34" charset="0"/>
              <a:buChar char="•"/>
              <a:defRPr sz="2390" kern="1200" baseline="0">
                <a:solidFill>
                  <a:schemeClr val="tx1"/>
                </a:solidFill>
                <a:latin typeface="+mn-lt"/>
                <a:ea typeface="+mn-ea"/>
                <a:cs typeface="+mn-cs"/>
              </a:defRPr>
            </a:lvl1pPr>
            <a:lvl2pPr marL="519912" indent="-286848" algn="l" defTabSz="914294" rtl="0" eaLnBrk="1" latinLnBrk="0" hangingPunct="1">
              <a:lnSpc>
                <a:spcPct val="100000"/>
              </a:lnSpc>
              <a:spcBef>
                <a:spcPts val="0"/>
              </a:spcBef>
              <a:spcAft>
                <a:spcPts val="1270"/>
              </a:spcAft>
              <a:buFont typeface="Premier League" panose="020B0504020203020204" pitchFamily="34" charset="0"/>
              <a:buChar char="—"/>
              <a:defRPr sz="1594" kern="1200" baseline="0">
                <a:solidFill>
                  <a:schemeClr val="tx1"/>
                </a:solidFill>
                <a:latin typeface="+mn-lt"/>
                <a:ea typeface="+mn-ea"/>
                <a:cs typeface="+mn-cs"/>
              </a:defRPr>
            </a:lvl2pPr>
            <a:lvl3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3pPr>
            <a:lvl4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4pPr>
            <a:lvl5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5pPr>
            <a:lvl6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6pPr>
            <a:lvl7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7pPr>
            <a:lvl8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8pPr>
            <a:lvl9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9pPr>
          </a:lstStyle>
          <a:p>
            <a:pPr marL="0" indent="0">
              <a:buNone/>
            </a:pPr>
            <a:r>
              <a:rPr lang="en-GB" sz="1800" dirty="0">
                <a:solidFill>
                  <a:schemeClr val="bg1"/>
                </a:solidFill>
              </a:rPr>
              <a:t>“Everything can help. Some people like a hug, other people some support or encouragement. Try to say something and make it stop, and then try to understand more about the situation.”</a:t>
            </a:r>
          </a:p>
          <a:p>
            <a:pPr marL="0" indent="0">
              <a:buNone/>
            </a:pPr>
            <a:r>
              <a:rPr lang="en-GB" sz="1800" b="1" dirty="0" err="1">
                <a:solidFill>
                  <a:schemeClr val="bg1"/>
                </a:solidFill>
              </a:rPr>
              <a:t>Divock</a:t>
            </a:r>
            <a:r>
              <a:rPr lang="en-GB" sz="1800" b="1" dirty="0">
                <a:solidFill>
                  <a:schemeClr val="bg1"/>
                </a:solidFill>
              </a:rPr>
              <a:t> </a:t>
            </a:r>
            <a:r>
              <a:rPr lang="en-GB" sz="1800" b="1" dirty="0" err="1">
                <a:solidFill>
                  <a:schemeClr val="bg1"/>
                </a:solidFill>
              </a:rPr>
              <a:t>Origi</a:t>
            </a:r>
            <a:r>
              <a:rPr lang="en-GB" sz="1800" b="1" dirty="0">
                <a:solidFill>
                  <a:schemeClr val="bg1"/>
                </a:solidFill>
              </a:rPr>
              <a:t>, Liverpool</a:t>
            </a:r>
          </a:p>
          <a:p>
            <a:pPr marL="0" indent="0">
              <a:buNone/>
            </a:pPr>
            <a:endParaRPr lang="en-GB" sz="1800" dirty="0">
              <a:solidFill>
                <a:schemeClr val="bg1"/>
              </a:solidFill>
            </a:endParaRPr>
          </a:p>
        </p:txBody>
      </p:sp>
      <p:pic>
        <p:nvPicPr>
          <p:cNvPr id="21" name="Picture 20">
            <a:extLst>
              <a:ext uri="{FF2B5EF4-FFF2-40B4-BE49-F238E27FC236}">
                <a16:creationId xmlns:a16="http://schemas.microsoft.com/office/drawing/2014/main" id="{859A7452-A92F-4DDE-9D9E-659B6EFF4D66}"/>
              </a:ext>
            </a:extLst>
          </p:cNvPr>
          <p:cNvPicPr>
            <a:picLocks noChangeAspect="1"/>
          </p:cNvPicPr>
          <p:nvPr/>
        </p:nvPicPr>
        <p:blipFill>
          <a:blip r:embed="rId3">
            <a:duotone>
              <a:schemeClr val="accent2">
                <a:shade val="45000"/>
                <a:satMod val="135000"/>
              </a:schemeClr>
              <a:prstClr val="white"/>
            </a:duotone>
          </a:blip>
          <a:stretch>
            <a:fillRect/>
          </a:stretch>
        </p:blipFill>
        <p:spPr>
          <a:xfrm>
            <a:off x="8189052" y="2279932"/>
            <a:ext cx="3490974" cy="3728105"/>
          </a:xfrm>
          <a:prstGeom prst="rect">
            <a:avLst/>
          </a:prstGeom>
        </p:spPr>
      </p:pic>
      <p:sp>
        <p:nvSpPr>
          <p:cNvPr id="22" name="Content Placeholder 32">
            <a:extLst>
              <a:ext uri="{FF2B5EF4-FFF2-40B4-BE49-F238E27FC236}">
                <a16:creationId xmlns:a16="http://schemas.microsoft.com/office/drawing/2014/main" id="{CEDE14F6-6052-4898-A334-463014BDD863}"/>
              </a:ext>
            </a:extLst>
          </p:cNvPr>
          <p:cNvSpPr txBox="1">
            <a:spLocks/>
          </p:cNvSpPr>
          <p:nvPr/>
        </p:nvSpPr>
        <p:spPr>
          <a:xfrm>
            <a:off x="8273549" y="2255523"/>
            <a:ext cx="3480520" cy="3252452"/>
          </a:xfrm>
          <a:prstGeom prst="rect">
            <a:avLst/>
          </a:prstGeom>
        </p:spPr>
        <p:txBody>
          <a:bodyPr wrap="square" lIns="180000" tIns="180000" rIns="180000" bIns="180000">
            <a:noAutofit/>
          </a:bodyPr>
          <a:lstStyle>
            <a:lvl1pPr marL="233064" indent="-233064" algn="l" defTabSz="914294" rtl="0" eaLnBrk="1" latinLnBrk="0" hangingPunct="1">
              <a:lnSpc>
                <a:spcPct val="100000"/>
              </a:lnSpc>
              <a:spcBef>
                <a:spcPts val="0"/>
              </a:spcBef>
              <a:spcAft>
                <a:spcPts val="1270"/>
              </a:spcAft>
              <a:buFont typeface="Arial" panose="020B0604020202020204" pitchFamily="34" charset="0"/>
              <a:buChar char="•"/>
              <a:defRPr sz="2390" kern="1200" baseline="0">
                <a:solidFill>
                  <a:schemeClr val="tx1"/>
                </a:solidFill>
                <a:latin typeface="+mn-lt"/>
                <a:ea typeface="+mn-ea"/>
                <a:cs typeface="+mn-cs"/>
              </a:defRPr>
            </a:lvl1pPr>
            <a:lvl2pPr marL="519912" indent="-286848" algn="l" defTabSz="914294" rtl="0" eaLnBrk="1" latinLnBrk="0" hangingPunct="1">
              <a:lnSpc>
                <a:spcPct val="100000"/>
              </a:lnSpc>
              <a:spcBef>
                <a:spcPts val="0"/>
              </a:spcBef>
              <a:spcAft>
                <a:spcPts val="1270"/>
              </a:spcAft>
              <a:buFont typeface="Premier League" panose="020B0504020203020204" pitchFamily="34" charset="0"/>
              <a:buChar char="—"/>
              <a:defRPr sz="1594" kern="1200" baseline="0">
                <a:solidFill>
                  <a:schemeClr val="tx1"/>
                </a:solidFill>
                <a:latin typeface="+mn-lt"/>
                <a:ea typeface="+mn-ea"/>
                <a:cs typeface="+mn-cs"/>
              </a:defRPr>
            </a:lvl2pPr>
            <a:lvl3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3pPr>
            <a:lvl4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4pPr>
            <a:lvl5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5pPr>
            <a:lvl6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6pPr>
            <a:lvl7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7pPr>
            <a:lvl8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8pPr>
            <a:lvl9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9pPr>
          </a:lstStyle>
          <a:p>
            <a:pPr marL="0" indent="0">
              <a:buNone/>
            </a:pPr>
            <a:r>
              <a:rPr lang="en-GB" sz="1800" i="1" dirty="0">
                <a:solidFill>
                  <a:schemeClr val="accent1"/>
                </a:solidFill>
              </a:rPr>
              <a:t>“You see our changing room: it’s full of people from all over the world, but we are one as soon as we come into that changing room. I think it isn’t about being captain, it’s about being a friend.”</a:t>
            </a:r>
          </a:p>
          <a:p>
            <a:pPr marL="0" indent="0">
              <a:buNone/>
            </a:pPr>
            <a:r>
              <a:rPr lang="en-GB" sz="1800" b="1" dirty="0">
                <a:solidFill>
                  <a:schemeClr val="accent1"/>
                </a:solidFill>
              </a:rPr>
              <a:t>Conor </a:t>
            </a:r>
            <a:r>
              <a:rPr lang="en-GB" sz="1800" b="1" dirty="0" err="1">
                <a:solidFill>
                  <a:schemeClr val="accent1"/>
                </a:solidFill>
              </a:rPr>
              <a:t>Coady</a:t>
            </a:r>
            <a:r>
              <a:rPr lang="en-GB" sz="1800" b="1" dirty="0">
                <a:solidFill>
                  <a:schemeClr val="accent1"/>
                </a:solidFill>
              </a:rPr>
              <a:t>, Wolverhampton Wanderers</a:t>
            </a:r>
          </a:p>
          <a:p>
            <a:pPr marL="0" indent="0">
              <a:buNone/>
            </a:pPr>
            <a:endParaRPr lang="en-GB" sz="1800" dirty="0">
              <a:solidFill>
                <a:schemeClr val="bg1"/>
              </a:solidFill>
            </a:endParaRPr>
          </a:p>
        </p:txBody>
      </p:sp>
    </p:spTree>
    <p:extLst>
      <p:ext uri="{BB962C8B-B14F-4D97-AF65-F5344CB8AC3E}">
        <p14:creationId xmlns:p14="http://schemas.microsoft.com/office/powerpoint/2010/main" val="17895119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8785" y="1578146"/>
            <a:ext cx="4703335" cy="999170"/>
          </a:xfrm>
        </p:spPr>
        <p:txBody>
          <a:bodyPr/>
          <a:lstStyle/>
          <a:p>
            <a:r>
              <a:rPr lang="en-GB" dirty="0"/>
              <a:t>Top tips for being a good ally</a:t>
            </a:r>
            <a:br>
              <a:rPr lang="en-GB" dirty="0"/>
            </a:br>
            <a:endParaRPr lang="en-GB" dirty="0"/>
          </a:p>
        </p:txBody>
      </p:sp>
      <p:sp>
        <p:nvSpPr>
          <p:cNvPr id="3" name="Content Placeholder 2"/>
          <p:cNvSpPr>
            <a:spLocks noGrp="1"/>
          </p:cNvSpPr>
          <p:nvPr>
            <p:ph idx="1"/>
          </p:nvPr>
        </p:nvSpPr>
        <p:spPr/>
        <p:txBody>
          <a:bodyPr numCol="1">
            <a:normAutofit/>
          </a:bodyPr>
          <a:lstStyle/>
          <a:p>
            <a:pPr marL="114300" indent="0">
              <a:buNone/>
            </a:pPr>
            <a:r>
              <a:rPr lang="en-US" sz="2400" dirty="0"/>
              <a:t>Think of five top tips for being a good ally. </a:t>
            </a:r>
          </a:p>
          <a:p>
            <a:pPr marL="114300" indent="0">
              <a:buNone/>
            </a:pPr>
            <a:r>
              <a:rPr lang="en-US" sz="2400" dirty="0"/>
              <a:t>Display these in the class for everyone to see and show them to visitors to encourage them to be good allies too.</a:t>
            </a:r>
          </a:p>
          <a:p>
            <a:pPr marL="114300" indent="0">
              <a:buNone/>
            </a:pPr>
            <a:endParaRPr lang="en-US" sz="2400" dirty="0"/>
          </a:p>
        </p:txBody>
      </p:sp>
      <p:pic>
        <p:nvPicPr>
          <p:cNvPr id="9" name="Picture Placeholder 8" descr="Icon&#10;&#10;Description automatically generated">
            <a:extLst>
              <a:ext uri="{FF2B5EF4-FFF2-40B4-BE49-F238E27FC236}">
                <a16:creationId xmlns:a16="http://schemas.microsoft.com/office/drawing/2014/main" id="{5650C68E-8303-4412-8B48-98C7E73C4CDE}"/>
              </a:ext>
            </a:extLst>
          </p:cNvPr>
          <p:cNvPicPr>
            <a:picLocks noGrp="1" noChangeAspect="1"/>
          </p:cNvPicPr>
          <p:nvPr>
            <p:ph type="pic" sz="quarter" idx="13"/>
          </p:nvPr>
        </p:nvPicPr>
        <p:blipFill>
          <a:blip r:embed="rId3" cstate="email">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22986261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0215" y="1235246"/>
            <a:ext cx="4556763" cy="999170"/>
          </a:xfrm>
        </p:spPr>
        <p:txBody>
          <a:bodyPr/>
          <a:lstStyle/>
          <a:p>
            <a:r>
              <a:rPr lang="en-GB" dirty="0"/>
              <a:t>My allyship pledge</a:t>
            </a:r>
            <a:br>
              <a:rPr lang="en-GB" dirty="0"/>
            </a:br>
            <a:endParaRPr lang="en-GB" dirty="0"/>
          </a:p>
        </p:txBody>
      </p:sp>
      <p:sp>
        <p:nvSpPr>
          <p:cNvPr id="3" name="Content Placeholder 2"/>
          <p:cNvSpPr>
            <a:spLocks noGrp="1"/>
          </p:cNvSpPr>
          <p:nvPr>
            <p:ph idx="1"/>
          </p:nvPr>
        </p:nvSpPr>
        <p:spPr>
          <a:xfrm>
            <a:off x="748775" y="1972576"/>
            <a:ext cx="7743715" cy="4005314"/>
          </a:xfrm>
        </p:spPr>
        <p:txBody>
          <a:bodyPr numCol="1">
            <a:normAutofit fontScale="32500" lnSpcReduction="20000"/>
          </a:bodyPr>
          <a:lstStyle/>
          <a:p>
            <a:pPr marL="114300" indent="0">
              <a:buNone/>
            </a:pPr>
            <a:r>
              <a:rPr lang="en-US" sz="6000" dirty="0"/>
              <a:t>What do you promise to do to be a good ally? </a:t>
            </a:r>
          </a:p>
          <a:p>
            <a:pPr marL="114300" indent="0">
              <a:buNone/>
            </a:pPr>
            <a:r>
              <a:rPr lang="en-GB" sz="6000" dirty="0"/>
              <a:t>Use the Premier League values to create your own allyship pledge.</a:t>
            </a:r>
          </a:p>
          <a:p>
            <a:pPr marL="114300" indent="0">
              <a:buNone/>
            </a:pPr>
            <a:r>
              <a:rPr lang="en-GB" sz="6000" b="1" dirty="0"/>
              <a:t>Be ambitious</a:t>
            </a:r>
          </a:p>
          <a:p>
            <a:pPr marL="114300" indent="0">
              <a:buNone/>
            </a:pPr>
            <a:r>
              <a:rPr lang="en-GB" sz="6000" dirty="0"/>
              <a:t>My goal as an ally is to….</a:t>
            </a:r>
          </a:p>
          <a:p>
            <a:pPr marL="114300" indent="0">
              <a:buNone/>
            </a:pPr>
            <a:r>
              <a:rPr lang="en-GB" sz="6000" b="1" dirty="0"/>
              <a:t>Be inspiring</a:t>
            </a:r>
          </a:p>
          <a:p>
            <a:pPr marL="114300" indent="0">
              <a:buNone/>
            </a:pPr>
            <a:r>
              <a:rPr lang="en-GB" sz="6000" dirty="0"/>
              <a:t>I will set an example to my friends and family by…</a:t>
            </a:r>
          </a:p>
          <a:p>
            <a:pPr marL="114300" indent="0">
              <a:buNone/>
            </a:pPr>
            <a:r>
              <a:rPr lang="en-GB" sz="6000" b="1" dirty="0"/>
              <a:t>Be connected</a:t>
            </a:r>
          </a:p>
          <a:p>
            <a:pPr marL="114300" indent="0">
              <a:buNone/>
            </a:pPr>
            <a:r>
              <a:rPr lang="en-GB" sz="6000" dirty="0"/>
              <a:t>I will be a good classmate and teammate by…</a:t>
            </a:r>
          </a:p>
          <a:p>
            <a:pPr marL="114300" indent="0">
              <a:buNone/>
            </a:pPr>
            <a:r>
              <a:rPr lang="en-GB" sz="6000" b="1" dirty="0"/>
              <a:t>Be fair</a:t>
            </a:r>
          </a:p>
          <a:p>
            <a:pPr marL="114300" indent="0">
              <a:buNone/>
            </a:pPr>
            <a:r>
              <a:rPr lang="en-GB" sz="6000" dirty="0"/>
              <a:t>I will treat my friends fairly and equally by…</a:t>
            </a:r>
          </a:p>
        </p:txBody>
      </p:sp>
      <p:pic>
        <p:nvPicPr>
          <p:cNvPr id="10" name="Picture 9" descr="Logo, icon&#10;&#10;Description automatically generated">
            <a:extLst>
              <a:ext uri="{FF2B5EF4-FFF2-40B4-BE49-F238E27FC236}">
                <a16:creationId xmlns:a16="http://schemas.microsoft.com/office/drawing/2014/main" id="{B4FAE221-7338-4FB0-B281-E211EEA22695}"/>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8583930" y="1520745"/>
            <a:ext cx="3251984" cy="3251984"/>
          </a:xfrm>
          <a:prstGeom prst="rect">
            <a:avLst/>
          </a:prstGeom>
        </p:spPr>
      </p:pic>
    </p:spTree>
    <p:extLst>
      <p:ext uri="{BB962C8B-B14F-4D97-AF65-F5344CB8AC3E}">
        <p14:creationId xmlns:p14="http://schemas.microsoft.com/office/powerpoint/2010/main" val="23784154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0215" y="1235246"/>
            <a:ext cx="6509275" cy="999170"/>
          </a:xfrm>
        </p:spPr>
        <p:txBody>
          <a:bodyPr/>
          <a:lstStyle/>
          <a:p>
            <a:r>
              <a:rPr lang="en-GB" dirty="0"/>
              <a:t>Extra time: Design a football shirt</a:t>
            </a:r>
            <a:br>
              <a:rPr lang="en-GB" dirty="0"/>
            </a:br>
            <a:endParaRPr lang="en-GB" dirty="0"/>
          </a:p>
        </p:txBody>
      </p:sp>
      <p:sp>
        <p:nvSpPr>
          <p:cNvPr id="3" name="Content Placeholder 2"/>
          <p:cNvSpPr>
            <a:spLocks noGrp="1"/>
          </p:cNvSpPr>
          <p:nvPr>
            <p:ph idx="1"/>
          </p:nvPr>
        </p:nvSpPr>
        <p:spPr>
          <a:xfrm>
            <a:off x="748775" y="2395486"/>
            <a:ext cx="6700355" cy="2651009"/>
          </a:xfrm>
        </p:spPr>
        <p:txBody>
          <a:bodyPr numCol="1">
            <a:normAutofit fontScale="62500" lnSpcReduction="20000"/>
          </a:bodyPr>
          <a:lstStyle/>
          <a:p>
            <a:r>
              <a:rPr lang="en-US" sz="4400" dirty="0"/>
              <a:t>Design a football shirt to celebrate being inclusive and welcoming </a:t>
            </a:r>
          </a:p>
          <a:p>
            <a:r>
              <a:rPr lang="en-US" sz="4400" dirty="0"/>
              <a:t>Make sure you incorporate a rainbow design!</a:t>
            </a:r>
          </a:p>
          <a:p>
            <a:r>
              <a:rPr lang="en-US" sz="4400" dirty="0"/>
              <a:t>Include a message on your shirt to encourage everyone to be a good ally</a:t>
            </a:r>
          </a:p>
          <a:p>
            <a:pPr marL="114300" indent="0">
              <a:buNone/>
            </a:pPr>
            <a:endParaRPr lang="en-GB" sz="6000" dirty="0"/>
          </a:p>
        </p:txBody>
      </p:sp>
      <p:pic>
        <p:nvPicPr>
          <p:cNvPr id="4" name="Picture 3" descr="An image of a blank football shirt with 'Add your message here' across the front.">
            <a:extLst>
              <a:ext uri="{FF2B5EF4-FFF2-40B4-BE49-F238E27FC236}">
                <a16:creationId xmlns:a16="http://schemas.microsoft.com/office/drawing/2014/main" id="{471746F6-416D-4624-9C1F-A2FB4DAE3AD5}"/>
              </a:ext>
            </a:extLst>
          </p:cNvPr>
          <p:cNvPicPr>
            <a:picLocks noChangeAspect="1"/>
          </p:cNvPicPr>
          <p:nvPr/>
        </p:nvPicPr>
        <p:blipFill rotWithShape="1">
          <a:blip r:embed="rId3"/>
          <a:srcRect l="34781" t="28763" r="32594" b="12666"/>
          <a:stretch/>
        </p:blipFill>
        <p:spPr>
          <a:xfrm>
            <a:off x="7486649" y="1315256"/>
            <a:ext cx="4472361" cy="4516329"/>
          </a:xfrm>
          <a:prstGeom prst="rect">
            <a:avLst/>
          </a:prstGeom>
        </p:spPr>
      </p:pic>
      <p:sp>
        <p:nvSpPr>
          <p:cNvPr id="5" name="TextBox 4">
            <a:extLst>
              <a:ext uri="{FF2B5EF4-FFF2-40B4-BE49-F238E27FC236}">
                <a16:creationId xmlns:a16="http://schemas.microsoft.com/office/drawing/2014/main" id="{DC9E546B-222F-493C-B2F5-40675984D5F7}"/>
              </a:ext>
            </a:extLst>
          </p:cNvPr>
          <p:cNvSpPr txBox="1"/>
          <p:nvPr/>
        </p:nvSpPr>
        <p:spPr>
          <a:xfrm>
            <a:off x="8835390" y="2914650"/>
            <a:ext cx="1737360" cy="923330"/>
          </a:xfrm>
          <a:prstGeom prst="rect">
            <a:avLst/>
          </a:prstGeom>
          <a:noFill/>
          <a:ln>
            <a:solidFill>
              <a:schemeClr val="tx1"/>
            </a:solidFill>
            <a:prstDash val="dash"/>
          </a:ln>
        </p:spPr>
        <p:txBody>
          <a:bodyPr wrap="square" rtlCol="0">
            <a:spAutoFit/>
          </a:bodyPr>
          <a:lstStyle/>
          <a:p>
            <a:pPr algn="ctr"/>
            <a:r>
              <a:rPr lang="en-GB" b="1" dirty="0"/>
              <a:t>ADD YOUR MESSAGE HERE</a:t>
            </a:r>
          </a:p>
        </p:txBody>
      </p:sp>
    </p:spTree>
    <p:extLst>
      <p:ext uri="{BB962C8B-B14F-4D97-AF65-F5344CB8AC3E}">
        <p14:creationId xmlns:p14="http://schemas.microsoft.com/office/powerpoint/2010/main" val="1412129639"/>
      </p:ext>
    </p:extLst>
  </p:cSld>
  <p:clrMapOvr>
    <a:masterClrMapping/>
  </p:clrMapOvr>
</p:sld>
</file>

<file path=ppt/theme/theme1.xml><?xml version="1.0" encoding="utf-8"?>
<a:theme xmlns:a="http://schemas.openxmlformats.org/drawingml/2006/main" name="PL Blank (Sales)">
  <a:themeElements>
    <a:clrScheme name="Premier League RGB">
      <a:dk1>
        <a:srgbClr val="37003C"/>
      </a:dk1>
      <a:lt1>
        <a:sysClr val="window" lastClr="FFFFFF"/>
      </a:lt1>
      <a:dk2>
        <a:srgbClr val="05F0FF"/>
      </a:dk2>
      <a:lt2>
        <a:srgbClr val="EBEBE4"/>
      </a:lt2>
      <a:accent1>
        <a:srgbClr val="37003C"/>
      </a:accent1>
      <a:accent2>
        <a:srgbClr val="05F0FF"/>
      </a:accent2>
      <a:accent3>
        <a:srgbClr val="FF005A"/>
      </a:accent3>
      <a:accent4>
        <a:srgbClr val="EBFF00"/>
      </a:accent4>
      <a:accent5>
        <a:srgbClr val="00FF87"/>
      </a:accent5>
      <a:accent6>
        <a:srgbClr val="EBEBE4"/>
      </a:accent6>
      <a:hlink>
        <a:srgbClr val="37003C"/>
      </a:hlink>
      <a:folHlink>
        <a:srgbClr val="37003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custClrLst>
    <a:custClr name="Dark Purple">
      <a:srgbClr val="382738"/>
    </a:custClr>
    <a:custClr name="Dark Blue">
      <a:srgbClr val="267888"/>
    </a:custClr>
    <a:custClr name="Dark Red">
      <a:srgbClr val="881D48"/>
    </a:custClr>
    <a:custClr name="Dark Yellow">
      <a:srgbClr val="847E26"/>
    </a:custClr>
    <a:custClr name="Dark Green">
      <a:srgbClr val="267E5A"/>
    </a:custClr>
    <a:custClr name="Light Grey">
      <a:srgbClr val="94948D"/>
    </a:custClr>
    <a:custClr name="Stone">
      <a:srgbClr val="EBEBE4"/>
    </a:custClr>
    <a:custClr name="Grey">
      <a:srgbClr val="5C505E"/>
    </a:custClr>
    <a:custClr name="Gold">
      <a:srgbClr val="85854D"/>
    </a:custClr>
  </a:custClrLst>
  <a:extLst>
    <a:ext uri="{05A4C25C-085E-4340-85A3-A5531E510DB2}">
      <thm15:themeFamily xmlns:thm15="http://schemas.microsoft.com/office/thememl/2012/main" name="PL Presentation.potx" id="{C5153698-37F0-48FD-9DC2-738F69001539}" vid="{42ED7D1D-FFA0-44F2-AB7C-F6B50CED21B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1055</TotalTime>
  <Words>3407</Words>
  <Application>Microsoft Office PowerPoint</Application>
  <PresentationFormat>Widescreen</PresentationFormat>
  <Paragraphs>259</Paragraphs>
  <Slides>28</Slides>
  <Notes>28</Notes>
  <HiddenSlides>4</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Premier League</vt:lpstr>
      <vt:lpstr>Times New Roman</vt:lpstr>
      <vt:lpstr>PL Blank (Sales)</vt:lpstr>
      <vt:lpstr>PowerPoint Presentation</vt:lpstr>
      <vt:lpstr>Your task:  </vt:lpstr>
      <vt:lpstr>PowerPoint Presentation</vt:lpstr>
      <vt:lpstr>PowerPoint Presentation</vt:lpstr>
      <vt:lpstr>Teacher guidance</vt:lpstr>
      <vt:lpstr>PowerPoint Presentation</vt:lpstr>
      <vt:lpstr>Card sort</vt:lpstr>
      <vt:lpstr>PowerPoint Presentation</vt:lpstr>
      <vt:lpstr>Teacher guidance</vt:lpstr>
      <vt:lpstr>PowerPoint Presentation</vt:lpstr>
      <vt:lpstr>Stereotypes in the media</vt:lpstr>
      <vt:lpstr>PowerPoint Presentation</vt:lpstr>
      <vt:lpstr>Teacher guidance</vt:lpstr>
      <vt:lpstr>PowerPoint Presentation</vt:lpstr>
      <vt:lpstr>PowerPoint Presentation</vt:lpstr>
      <vt:lpstr>Extension – Take action!</vt:lpstr>
      <vt:lpstr>Activity B – Design a more inclusive school</vt:lpstr>
      <vt:lpstr>Extension – Take action!</vt:lpstr>
      <vt:lpstr>PowerPoint Presentation</vt:lpstr>
      <vt:lpstr>Teacher guidance</vt:lpstr>
      <vt:lpstr>PowerPoint Presentation</vt:lpstr>
      <vt:lpstr>What makes a good friend? </vt:lpstr>
      <vt:lpstr>Being an ally </vt:lpstr>
      <vt:lpstr>How can you become a good ally?  </vt:lpstr>
      <vt:lpstr>Allyship in football </vt:lpstr>
      <vt:lpstr>Top tips for being a good ally </vt:lpstr>
      <vt:lpstr>My allyship pledge </vt:lpstr>
      <vt:lpstr>Extra time: Design a football shirt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Martin</dc:creator>
  <cp:lastModifiedBy>Annie Dunning</cp:lastModifiedBy>
  <cp:revision>101</cp:revision>
  <dcterms:created xsi:type="dcterms:W3CDTF">2018-09-20T10:40:17Z</dcterms:created>
  <dcterms:modified xsi:type="dcterms:W3CDTF">2021-11-24T15:43:26Z</dcterms:modified>
</cp:coreProperties>
</file>